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3"/>
  </p:notesMasterIdLst>
  <p:sldIdLst>
    <p:sldId id="256" r:id="rId6"/>
    <p:sldId id="325" r:id="rId7"/>
    <p:sldId id="319" r:id="rId8"/>
    <p:sldId id="318" r:id="rId9"/>
    <p:sldId id="320" r:id="rId10"/>
    <p:sldId id="336" r:id="rId11"/>
    <p:sldId id="338" r:id="rId12"/>
    <p:sldId id="260" r:id="rId13"/>
    <p:sldId id="337" r:id="rId14"/>
    <p:sldId id="334" r:id="rId15"/>
    <p:sldId id="339" r:id="rId16"/>
    <p:sldId id="315" r:id="rId17"/>
    <p:sldId id="326" r:id="rId18"/>
    <p:sldId id="301" r:id="rId19"/>
    <p:sldId id="302" r:id="rId20"/>
    <p:sldId id="314" r:id="rId21"/>
    <p:sldId id="313" r:id="rId22"/>
    <p:sldId id="303" r:id="rId23"/>
    <p:sldId id="304" r:id="rId24"/>
    <p:sldId id="316" r:id="rId25"/>
    <p:sldId id="306" r:id="rId26"/>
    <p:sldId id="311" r:id="rId27"/>
    <p:sldId id="327" r:id="rId28"/>
    <p:sldId id="328" r:id="rId29"/>
    <p:sldId id="307" r:id="rId30"/>
    <p:sldId id="312" r:id="rId31"/>
    <p:sldId id="308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128604-3925-CF23-5880-48E92D8387B2}" name="Oisín  Smith" initials="" userId="S::Oisin.Smith@dublinci.com::22808b02-a518-4ce9-b857-a04a32815515" providerId="AD"/>
  <p188:author id="{75F37DC4-3E61-2523-298C-AC0034A66CFB}" name="Renée Boschker" initials="RB" userId="S::renee.boschker@dublinci.com::f5b6c0cd-afa2-4f0d-834a-848ef5ca1a0c" providerId="AD"/>
  <p188:author id="{88FDF9C9-16C8-7C22-B156-655A42D45194}" name="Natalya Kolesnyk" initials="" userId="S::natalya.kolesnyk@dublinci.com::bb37a759-81db-4eef-adec-dcdb89ef2a73" providerId="AD"/>
  <p188:author id="{E8D82ED4-6D56-10BC-5556-DA1583297323}" name="Lavinia Mercedes" initials="" userId="S::lavinia.mercedes@dublinci.com::729b5ad1-014c-486f-b86c-1ad19886a1b3" providerId="AD"/>
  <p188:author id="{483722E2-D9F8-A929-8C36-4FBFF40B63EB}" name="Director of Studies, DCI" initials="DD" userId="S::dos@dublinci.com::5e6ae18d-71a4-42ba-ba6b-72d47c0365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3625"/>
    <a:srgbClr val="CA3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A3AE5-DC91-9D07-8DFD-9B92E0B64FF0}" v="112" dt="2026-02-23T11:43:58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9:09:30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36513 13573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9:09:30.6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2408 10742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A2310-5B4A-450C-99E5-C76307100C2E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DCC6-B96A-4395-BCA9-0544D91160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230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5D7D1-E9B3-6B88-BAF8-4BB178A83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82A270-20B0-D3A1-07DC-2F51C2A8B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F14DAB-23FA-342F-DBB2-37B568D55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>
                <a:latin typeface="Poppins"/>
                <a:cs typeface="Poppins"/>
              </a:rPr>
              <a:t>DCI divides the year into 8 6-week </a:t>
            </a:r>
            <a:r>
              <a:rPr lang="en-IE" sz="1200" b="1">
                <a:latin typeface="Poppins"/>
                <a:cs typeface="Poppins"/>
              </a:rPr>
              <a:t>cycles</a:t>
            </a:r>
          </a:p>
          <a:p>
            <a:r>
              <a:rPr lang="en-IE" sz="1200">
                <a:latin typeface="Poppins"/>
                <a:cs typeface="Poppins"/>
              </a:rPr>
              <a:t>Each cycle covers a half CEFR level and comprises 90 contact hours</a:t>
            </a:r>
          </a:p>
          <a:p>
            <a:r>
              <a:rPr lang="en-IE" sz="1200">
                <a:latin typeface="Poppins"/>
                <a:cs typeface="Poppins"/>
              </a:rPr>
              <a:t>Students are assessed three times in one cycle</a:t>
            </a:r>
          </a:p>
          <a:p>
            <a:r>
              <a:rPr lang="en-IE" sz="1200">
                <a:latin typeface="Poppins"/>
                <a:cs typeface="Poppins"/>
              </a:rPr>
              <a:t>After Week 2 and Week 4 of a cycle, students are formatively assessed</a:t>
            </a:r>
          </a:p>
          <a:p>
            <a:r>
              <a:rPr lang="en-IE" sz="1200">
                <a:latin typeface="Poppins"/>
                <a:cs typeface="Poppins"/>
              </a:rPr>
              <a:t>After six weeks students are summarily  assessed using a full Cambridge style exam including speaking interview</a:t>
            </a:r>
          </a:p>
          <a:p>
            <a:r>
              <a:rPr lang="en-IE" sz="1200">
                <a:latin typeface="Poppins"/>
                <a:cs typeface="Poppins"/>
              </a:rPr>
              <a:t>Each students receives individual feedback from their teachers every two weeks</a:t>
            </a:r>
          </a:p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F7089-757F-CEB6-6AF1-48CADD7C8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8DCC6-B96A-4395-BCA9-0544D911601A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618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D8AB-785A-FAEA-5D24-10E3C550B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DAFAA-AEBA-DE41-DFCA-0C37633D5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6AB0F-66B9-0A71-B50B-FEBAC761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03C-1296-4803-A4C2-51BFF3563C3A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D67E9-8A8F-2191-98EF-D22BF360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1DF70-DA84-F599-18F3-FBF5E81F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D981-334A-4FA1-B5D5-F61346A316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663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DF3D-161F-88DC-AE2D-55D1977A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651E8-47F7-67AF-2454-E819DACF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8A6C8-3104-0BAF-3E0A-5F43F8A9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03C-1296-4803-A4C2-51BFF3563C3A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BF437-9746-10A3-2CEE-1E6918BA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DAF47-E807-904C-DC5A-165C61E3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D981-334A-4FA1-B5D5-F61346A316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044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65F17-8178-9AF0-DB84-FD32C4E2E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C7D12-30C6-E1A8-D162-6362AA7BC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E4635-66AD-2575-E702-70253AC6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03C-1296-4803-A4C2-51BFF3563C3A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34C8A-1535-635B-5183-7B0EAB12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219C5-2BC9-379E-DAA2-422922DB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D981-334A-4FA1-B5D5-F61346A316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761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E4B7-E39C-49C3-AC0F-5F12A7C0B10F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629-0557-40D6-A88B-F758D2E9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282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E4B7-E39C-49C3-AC0F-5F12A7C0B10F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629-0557-40D6-A88B-F758D2E9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8924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E4B7-E39C-49C3-AC0F-5F12A7C0B10F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629-0557-40D6-A88B-F758D2E9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4943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E4B7-E39C-49C3-AC0F-5F12A7C0B10F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629-0557-40D6-A88B-F758D2E9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883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E4B7-E39C-49C3-AC0F-5F12A7C0B10F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629-0557-40D6-A88B-F758D2E9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512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E4B7-E39C-49C3-AC0F-5F12A7C0B10F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629-0557-40D6-A88B-F758D2E9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2285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E4B7-E39C-49C3-AC0F-5F12A7C0B10F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629-0557-40D6-A88B-F758D2E9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2875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E4B7-E39C-49C3-AC0F-5F12A7C0B10F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629-0557-40D6-A88B-F758D2E9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264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1FE3-50E1-996B-0CB0-530F5294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BBB8C-73A9-06D8-C70D-E74476CB3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FD50F-BB04-22E9-F299-55F7A8C8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03C-1296-4803-A4C2-51BFF3563C3A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CBE90-D826-42AC-2CDC-2A1235896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5D321-D0DA-CEC6-82E6-CCBB46AD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D981-334A-4FA1-B5D5-F61346A316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4870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E4B7-E39C-49C3-AC0F-5F12A7C0B10F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629-0557-40D6-A88B-F758D2E9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7969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E4B7-E39C-49C3-AC0F-5F12A7C0B10F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629-0557-40D6-A88B-F758D2E9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0548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E4B7-E39C-49C3-AC0F-5F12A7C0B10F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629-0557-40D6-A88B-F758D2E9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520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85CC-8C60-3553-BFAE-6A06B915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56821-F3F1-9170-DB2D-E2AA23B17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F5D65-5DB3-D003-ED32-925700C5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03C-1296-4803-A4C2-51BFF3563C3A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BAFAC-59DE-F4F8-EB30-ABABC1AE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BE7B1-7BC3-D088-7134-7F1C1025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D981-334A-4FA1-B5D5-F61346A316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281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2B2F-4DDB-BAFB-2473-4C9C028F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77D53-4704-D509-0007-CD6F2C8FF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75A3A-8DD3-B010-0A59-043C3E468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651C2-DCCC-CF3E-0A0D-E8E40FB53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03C-1296-4803-A4C2-51BFF3563C3A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28306-2B5E-E904-E244-C7207E21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BFEA8-7DD7-6AF8-045F-5AD74207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D981-334A-4FA1-B5D5-F61346A316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042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8B988-BBED-5B77-5C23-57E6E1D81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EC649-B408-5DBD-C215-83A3444F2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81BC1-0677-6471-009E-81AD82F33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4DB0D-81A2-9D85-CB15-6160E6078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763F54-6A57-3A8A-2C81-455DE701D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E8E1F7-203D-84DC-0565-4CFA6CEA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03C-1296-4803-A4C2-51BFF3563C3A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06A3A-F224-D7FB-18E6-290C58D0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45F4AF-59AF-08D8-48D0-A35DAC1E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D981-334A-4FA1-B5D5-F61346A316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308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92EB-2FC2-6C6F-AC1B-3C951E79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36F32-7C1F-4E11-6882-156F1C08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03C-1296-4803-A4C2-51BFF3563C3A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8DF41-E1CF-A9F8-DFBE-965FD73D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6C69A-76E3-9143-3C8C-0EA8904B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D981-334A-4FA1-B5D5-F61346A316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11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141967-02F3-6FF7-8648-3B9682D9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03C-1296-4803-A4C2-51BFF3563C3A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75AD2-B512-2F35-8BC8-8E73F93E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FD310-FB83-5D9A-C942-4EE29973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D981-334A-4FA1-B5D5-F61346A316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989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DE9C-6614-CDA1-95D0-12861FB9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75229-2737-B113-0826-B998A46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D3E2D-3A67-9638-4DD6-803C2113D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03069-28A0-03D5-848D-90F75CD6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03C-1296-4803-A4C2-51BFF3563C3A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D65FE-102C-FCC5-51B5-A04B4492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57352-17DC-EFE7-8F99-49ADB8D7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D981-334A-4FA1-B5D5-F61346A316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860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470D-1C7F-D7C9-4B74-5C38BE78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060AF-28B8-F300-8D9A-043F647D0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24568-81CB-E93C-AFEB-3ED623717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CD72E-4244-9FDB-A802-8104F9B0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03C-1296-4803-A4C2-51BFF3563C3A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4F897-AB6B-257D-66C0-D0B969AA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5F3D5-FA13-933C-242D-E943BCFA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D981-334A-4FA1-B5D5-F61346A316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023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23C74-790A-D7D4-D850-D89F556A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E355B-401B-1F5D-D825-C44A6D3C1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83A0-FC76-06DB-55E0-05567617C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703C-1296-4803-A4C2-51BFF3563C3A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B5D8D-ECEB-D54A-9F10-3BB82BF1D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50FB5-5A3B-40F4-7DE0-F6D99195E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2D981-334A-4FA1-B5D5-F61346A316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554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6E4B7-E39C-49C3-AC0F-5F12A7C0B10F}" type="datetimeFigureOut">
              <a:rPr lang="en-IE" smtClean="0"/>
              <a:t>24/03/2026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CA629-0557-40D6-A88B-F758D2E9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54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Carmen.teixeira@dublinci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eception@dublinci.co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BE3715-A5D8-E0C2-8D0B-561DB735C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924" y="2023110"/>
            <a:ext cx="2942822" cy="2846070"/>
          </a:xfrm>
        </p:spPr>
        <p:txBody>
          <a:bodyPr anchor="ctr">
            <a:normAutofit/>
          </a:bodyPr>
          <a:lstStyle/>
          <a:p>
            <a:pPr algn="l"/>
            <a:r>
              <a:rPr lang="en-IE" sz="4400" b="1">
                <a:latin typeface="Poppins"/>
                <a:cs typeface="Poppins"/>
              </a:rPr>
              <a:t>New Student Induction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6AD2F-12AB-1C1F-FF5C-B5840F75A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600">
                <a:latin typeface="Poppins"/>
                <a:cs typeface="Calibri"/>
              </a:rPr>
              <a:t>February 2026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0DFBFFB-1DB1-774E-CD7E-AE2E82E50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1353173"/>
            <a:ext cx="7029562" cy="39014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17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3F85E-8C89-A1C9-F122-B03055702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2FD35-8FFB-2E0F-2BFD-E3A64BC023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B869F-0A00-ABAF-1575-A1C6BD37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464"/>
            <a:ext cx="5042704" cy="977126"/>
          </a:xfrm>
        </p:spPr>
        <p:txBody>
          <a:bodyPr>
            <a:normAutofit/>
          </a:bodyPr>
          <a:lstStyle/>
          <a:p>
            <a:r>
              <a:rPr lang="en-IE" b="1">
                <a:latin typeface="Poppins"/>
                <a:cs typeface="Poppins"/>
              </a:rPr>
              <a:t>Cycle 2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AE21AE-EE19-FFB1-3EA4-1C79FAE415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943360"/>
              </p:ext>
            </p:extLst>
          </p:nvPr>
        </p:nvGraphicFramePr>
        <p:xfrm>
          <a:off x="2752530" y="1525591"/>
          <a:ext cx="7537690" cy="50967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2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0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600" b="1" kern="1200">
                          <a:solidFill>
                            <a:schemeClr val="bg1"/>
                          </a:solidFill>
                          <a:latin typeface="Poppins"/>
                        </a:rPr>
                        <a:t>Week </a:t>
                      </a:r>
                      <a:endParaRPr lang="en-IE" sz="1600" b="1" kern="1200">
                        <a:solidFill>
                          <a:schemeClr val="bg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600" b="1" kern="1200">
                          <a:solidFill>
                            <a:schemeClr val="bg1"/>
                          </a:solidFill>
                          <a:latin typeface="Poppins"/>
                        </a:rPr>
                        <a:t>Date</a:t>
                      </a:r>
                      <a:endParaRPr lang="en-IE" sz="1600" b="1" kern="1200">
                        <a:solidFill>
                          <a:schemeClr val="bg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IE" sz="1600" b="1" kern="1200">
                          <a:solidFill>
                            <a:schemeClr val="bg1"/>
                          </a:solidFill>
                          <a:latin typeface="Poppins"/>
                        </a:rPr>
                        <a:t>Assessment </a:t>
                      </a:r>
                      <a:endParaRPr lang="en-IE" sz="1600" b="1" kern="1200">
                        <a:solidFill>
                          <a:schemeClr val="bg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IE" sz="1600" b="1" kern="1200">
                          <a:solidFill>
                            <a:schemeClr val="bg1"/>
                          </a:solidFill>
                          <a:latin typeface="Poppins"/>
                        </a:rPr>
                        <a:t>Focus </a:t>
                      </a:r>
                      <a:endParaRPr lang="en-IE" sz="1600" b="1" kern="1200">
                        <a:solidFill>
                          <a:schemeClr val="bg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IE" sz="1600" b="1" kern="1200">
                          <a:solidFill>
                            <a:schemeClr val="bg1"/>
                          </a:solidFill>
                          <a:latin typeface="Poppins"/>
                        </a:rPr>
                        <a:t>Outcome </a:t>
                      </a:r>
                      <a:endParaRPr lang="en-IE" sz="1600" b="1" kern="1200">
                        <a:solidFill>
                          <a:schemeClr val="bg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600" b="0" kern="1200">
                          <a:solidFill>
                            <a:schemeClr val="tx1"/>
                          </a:solidFill>
                          <a:latin typeface="Poppins"/>
                        </a:rPr>
                        <a:t> 1</a:t>
                      </a:r>
                      <a:endParaRPr lang="en-IE" sz="16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Poppins"/>
                          <a:ea typeface="+mn-ea"/>
                          <a:cs typeface="+mn-cs"/>
                        </a:rPr>
                        <a:t>February 16th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1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600" b="0" kern="1200">
                          <a:solidFill>
                            <a:schemeClr val="tx1"/>
                          </a:solidFill>
                          <a:latin typeface="Poppins"/>
                        </a:rPr>
                        <a:t>2</a:t>
                      </a:r>
                      <a:endParaRPr lang="en-IE" sz="16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400" b="0" i="0" u="none" strike="noStrike" kern="1200" noProof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February 23rd 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IE" sz="1400" b="0" kern="1200">
                          <a:solidFill>
                            <a:schemeClr val="tx1"/>
                          </a:solidFill>
                          <a:latin typeface="Poppins"/>
                        </a:rPr>
                        <a:t>Biweekly</a:t>
                      </a:r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Poppins"/>
                          <a:ea typeface="+mn-ea"/>
                          <a:cs typeface="+mn-cs"/>
                        </a:rPr>
                        <a:t>Organization participation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Poppins"/>
                          <a:ea typeface="+mn-ea"/>
                          <a:cs typeface="+mn-cs"/>
                        </a:rPr>
                        <a:t>Homework</a:t>
                      </a:r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400" b="0" kern="1200">
                          <a:solidFill>
                            <a:schemeClr val="tx1"/>
                          </a:solidFill>
                          <a:latin typeface="Poppins"/>
                        </a:rPr>
                        <a:t>Feedback</a:t>
                      </a:r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1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600" b="0" kern="1200">
                          <a:solidFill>
                            <a:schemeClr val="tx1"/>
                          </a:solidFill>
                          <a:latin typeface="Poppins"/>
                        </a:rPr>
                        <a:t> 3</a:t>
                      </a:r>
                      <a:endParaRPr lang="en-IE" sz="16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400" b="0" i="0" u="none" strike="noStrike" kern="1200" noProof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March 2nd 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6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600" b="0" kern="1200">
                          <a:solidFill>
                            <a:schemeClr val="tx1"/>
                          </a:solidFill>
                          <a:latin typeface="Poppins"/>
                        </a:rPr>
                        <a:t>4</a:t>
                      </a:r>
                      <a:endParaRPr lang="en-IE" sz="16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400" b="0" i="0" u="none" strike="noStrike" kern="1200" noProof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March 9th 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IE" sz="1400" b="0" kern="1200">
                          <a:solidFill>
                            <a:schemeClr val="tx1"/>
                          </a:solidFill>
                          <a:latin typeface="Poppins"/>
                        </a:rPr>
                        <a:t>Biweekly</a:t>
                      </a:r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Poppins"/>
                          <a:ea typeface="+mn-ea"/>
                          <a:cs typeface="+mn-cs"/>
                        </a:rPr>
                        <a:t>Organization participation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Poppins"/>
                          <a:ea typeface="+mn-ea"/>
                          <a:cs typeface="+mn-cs"/>
                        </a:rPr>
                        <a:t>Homework</a:t>
                      </a:r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IE" sz="1400" b="0" kern="1200">
                          <a:solidFill>
                            <a:schemeClr val="tx1"/>
                          </a:solidFill>
                          <a:latin typeface="Poppins"/>
                        </a:rPr>
                        <a:t>Feedback </a:t>
                      </a:r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8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600" b="0" kern="1200">
                          <a:solidFill>
                            <a:schemeClr val="tx1"/>
                          </a:solidFill>
                          <a:latin typeface="Poppins"/>
                        </a:rPr>
                        <a:t> 5</a:t>
                      </a:r>
                      <a:endParaRPr lang="en-IE" sz="16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March 16th 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63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600" b="0" kern="1200">
                          <a:solidFill>
                            <a:schemeClr val="tx1"/>
                          </a:solidFill>
                          <a:latin typeface="Poppins"/>
                        </a:rPr>
                        <a:t> 6</a:t>
                      </a:r>
                      <a:endParaRPr lang="en-IE" sz="16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>
                          <a:solidFill>
                            <a:schemeClr val="tx1"/>
                          </a:solidFill>
                          <a:latin typeface="Poppins"/>
                          <a:ea typeface="+mn-ea"/>
                          <a:cs typeface="Poppins"/>
                        </a:rPr>
                        <a:t>March 23rd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400" b="0" kern="1200">
                          <a:solidFill>
                            <a:schemeClr val="tx1"/>
                          </a:solidFill>
                          <a:latin typeface="Poppins"/>
                        </a:rPr>
                        <a:t>End of Cycle </a:t>
                      </a:r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IE" sz="1400" b="0" kern="1200">
                          <a:solidFill>
                            <a:schemeClr val="tx1"/>
                          </a:solidFill>
                          <a:latin typeface="Poppins"/>
                        </a:rPr>
                        <a:t>Reading</a:t>
                      </a:r>
                    </a:p>
                    <a:p>
                      <a:pPr marL="0" algn="ctr" rtl="0" eaLnBrk="1" latinLnBrk="0" hangingPunct="1"/>
                      <a:r>
                        <a:rPr lang="en-IE" sz="1400" b="0" kern="1200">
                          <a:solidFill>
                            <a:schemeClr val="tx1"/>
                          </a:solidFill>
                          <a:latin typeface="Poppins"/>
                        </a:rPr>
                        <a:t> Writing Speaking Listening </a:t>
                      </a:r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E" sz="1400" b="0" kern="1200">
                          <a:solidFill>
                            <a:schemeClr val="tx1"/>
                          </a:solidFill>
                          <a:latin typeface="Poppins"/>
                        </a:rPr>
                        <a:t>Up to date Assessment of your level</a:t>
                      </a:r>
                      <a:endParaRPr lang="en-IE" sz="1400" b="0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42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EBB68-E09D-8007-6051-32459FF4E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31B0-D546-EBC4-059C-72E21CCB1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335" y="623776"/>
            <a:ext cx="10831032" cy="6151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400" b="1" kern="1200">
                <a:latin typeface="Poppins"/>
                <a:cs typeface="Poppins"/>
              </a:rPr>
              <a:t>How long does it take to change level?</a:t>
            </a:r>
            <a:endParaRPr lang="en-US" sz="4400" b="1" kern="1200">
              <a:latin typeface="Poppins"/>
              <a:ea typeface="Calibri Light"/>
              <a:cs typeface="Poppi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6ADD6-52DE-CCFA-22B8-99EF65F33001}"/>
              </a:ext>
            </a:extLst>
          </p:cNvPr>
          <p:cNvSpPr txBox="1"/>
          <p:nvPr/>
        </p:nvSpPr>
        <p:spPr>
          <a:xfrm>
            <a:off x="373488" y="2215166"/>
            <a:ext cx="7394808" cy="407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latin typeface="Poppins"/>
              <a:cs typeface="Poppi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849FF-9EBF-5D20-F74A-BCF8F8A41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596" y="1907620"/>
            <a:ext cx="7394808" cy="41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55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9277-7AA5-C18C-D3E4-4B81E81F5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676" y="242862"/>
            <a:ext cx="6803085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kern="1200">
                <a:latin typeface="Poppins"/>
                <a:cs typeface="Poppins"/>
              </a:rPr>
              <a:t>How do I change level?</a:t>
            </a:r>
            <a:endParaRPr lang="en-US" sz="4400" b="1" kern="1200">
              <a:latin typeface="Poppins"/>
              <a:ea typeface="Calibri Light"/>
              <a:cs typeface="Poppi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BA08E-9614-7EC4-6A10-1D0F456EBFD9}"/>
              </a:ext>
            </a:extLst>
          </p:cNvPr>
          <p:cNvSpPr txBox="1"/>
          <p:nvPr/>
        </p:nvSpPr>
        <p:spPr>
          <a:xfrm>
            <a:off x="373488" y="2215166"/>
            <a:ext cx="7394808" cy="407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Your initial level is determined by the </a:t>
            </a:r>
            <a:r>
              <a:rPr kumimoji="0" lang="en-US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Placement Test</a:t>
            </a:r>
            <a:r>
              <a:rPr lang="en-US">
                <a:latin typeface="Poppins"/>
                <a:cs typeface="Poppins"/>
              </a:rPr>
              <a:t>.</a:t>
            </a:r>
          </a:p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ea typeface="Calibri"/>
              <a:cs typeface="Poppin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>
                <a:latin typeface="Poppins"/>
                <a:cs typeface="Poppins"/>
              </a:rPr>
              <a:t>Every 6 weeks there is are End of Cycle Tests. This is an </a:t>
            </a:r>
            <a:r>
              <a:rPr lang="en-US" u="sng">
                <a:latin typeface="Poppins"/>
                <a:cs typeface="Poppins"/>
              </a:rPr>
              <a:t>opportunity</a:t>
            </a:r>
            <a:r>
              <a:rPr lang="en-US">
                <a:latin typeface="Poppins"/>
                <a:cs typeface="Poppins"/>
              </a:rPr>
              <a:t> to prove you are ready for the next level.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>
              <a:latin typeface="Poppins"/>
              <a:ea typeface="Calibri"/>
              <a:cs typeface="Poppin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>
                <a:latin typeface="Poppins"/>
                <a:cs typeface="Poppins"/>
              </a:rPr>
              <a:t>The End of Cycle Result is determined by the total score across all papers (Writing, Reading, Listening, Speaking).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en-US">
              <a:latin typeface="Poppins"/>
              <a:cs typeface="Poppin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>
                <a:latin typeface="Poppins"/>
                <a:cs typeface="Poppins"/>
              </a:rPr>
              <a:t>Please be sure if you are present for the End of Cycle Assessment, you will only get an opportunity every six weeks</a:t>
            </a:r>
          </a:p>
        </p:txBody>
      </p:sp>
      <p:pic>
        <p:nvPicPr>
          <p:cNvPr id="1026" name="Picture 2" descr="Introduction-to-the-Cambridge-English-Scale – Rockbrook International">
            <a:extLst>
              <a:ext uri="{FF2B5EF4-FFF2-40B4-BE49-F238E27FC236}">
                <a16:creationId xmlns:a16="http://schemas.microsoft.com/office/drawing/2014/main" id="{AC25B744-AFA9-9B2A-C220-EFCACE6FD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r="17382"/>
          <a:stretch/>
        </p:blipFill>
        <p:spPr bwMode="auto">
          <a:xfrm>
            <a:off x="7994076" y="1714670"/>
            <a:ext cx="3872468" cy="38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84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D3E2-56A8-33E4-4027-B2C0520C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301"/>
            <a:ext cx="6526657" cy="1346439"/>
          </a:xfrm>
        </p:spPr>
        <p:txBody>
          <a:bodyPr/>
          <a:lstStyle/>
          <a:p>
            <a:pPr algn="ctr"/>
            <a:r>
              <a:rPr lang="en-IE" b="1">
                <a:latin typeface="Poppins"/>
                <a:cs typeface="Poppins"/>
              </a:rPr>
              <a:t>Homework and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1B196-217A-AC67-94A3-80B5649AA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4246"/>
            <a:ext cx="5181600" cy="4351338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IE" u="sng">
                <a:latin typeface="Poppins"/>
                <a:cs typeface="Poppins"/>
              </a:rPr>
              <a:t>What  can I do outside of class?</a:t>
            </a:r>
          </a:p>
          <a:p>
            <a:pPr marL="0" indent="0">
              <a:buNone/>
            </a:pPr>
            <a:endParaRPr lang="en-IE" u="sng">
              <a:latin typeface="Poppins"/>
              <a:cs typeface="Poppins"/>
            </a:endParaRPr>
          </a:p>
          <a:p>
            <a:pPr marL="457200" indent="-457200">
              <a:buAutoNum type="arabicPeriod"/>
            </a:pPr>
            <a:r>
              <a:rPr lang="en-IE" sz="2300" i="1">
                <a:latin typeface="Poppins"/>
                <a:cs typeface="Poppins"/>
              </a:rPr>
              <a:t>Keep a vocabulary notebook and continuously study it (8-10 words per day)</a:t>
            </a:r>
          </a:p>
          <a:p>
            <a:pPr marL="457200" indent="-457200">
              <a:buAutoNum type="arabicPeriod"/>
            </a:pPr>
            <a:r>
              <a:rPr lang="en-IE" sz="2300" i="1">
                <a:latin typeface="Poppins"/>
                <a:cs typeface="Poppins"/>
              </a:rPr>
              <a:t>Keep a journal to practice your writing.</a:t>
            </a:r>
            <a:endParaRPr lang="en-IE">
              <a:latin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IE" sz="2300" i="1">
                <a:latin typeface="Poppins"/>
                <a:cs typeface="Poppins"/>
              </a:rPr>
              <a:t>Read or listen to news / podcasts daily</a:t>
            </a:r>
          </a:p>
          <a:p>
            <a:pPr marL="457200" indent="-457200">
              <a:buAutoNum type="arabicPeriod"/>
            </a:pPr>
            <a:r>
              <a:rPr lang="en-IE" sz="2300" i="1">
                <a:latin typeface="Poppins"/>
                <a:cs typeface="Poppins"/>
              </a:rPr>
              <a:t>DCI has a library of </a:t>
            </a:r>
            <a:r>
              <a:rPr lang="en-IE" sz="2300" b="1" i="1">
                <a:latin typeface="Poppins"/>
                <a:cs typeface="Poppins"/>
              </a:rPr>
              <a:t>Graded Readers </a:t>
            </a:r>
            <a:r>
              <a:rPr lang="en-IE" sz="2300" i="1">
                <a:latin typeface="Poppins"/>
                <a:cs typeface="Poppins"/>
              </a:rPr>
              <a:t>(physical and digital) that you can borrow. </a:t>
            </a:r>
            <a:endParaRPr lang="en-IE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9B8FE689-F03E-66BA-C573-4F45D519AB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3" name="Stroomdiagram: Beslissing 12">
            <a:extLst>
              <a:ext uri="{FF2B5EF4-FFF2-40B4-BE49-F238E27FC236}">
                <a16:creationId xmlns:a16="http://schemas.microsoft.com/office/drawing/2014/main" id="{40C96571-8F42-452E-62C0-E998158A7F93}"/>
              </a:ext>
            </a:extLst>
          </p:cNvPr>
          <p:cNvSpPr/>
          <p:nvPr/>
        </p:nvSpPr>
        <p:spPr>
          <a:xfrm>
            <a:off x="1229375" y="2046880"/>
            <a:ext cx="4419326" cy="3909545"/>
          </a:xfrm>
          <a:prstGeom prst="flowChartDecision">
            <a:avLst/>
          </a:prstGeom>
          <a:solidFill>
            <a:srgbClr val="CA36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D5B49FDD-B0B9-8A70-FFD5-4EF78A72563D}"/>
              </a:ext>
            </a:extLst>
          </p:cNvPr>
          <p:cNvSpPr/>
          <p:nvPr/>
        </p:nvSpPr>
        <p:spPr>
          <a:xfrm>
            <a:off x="1775417" y="2484355"/>
            <a:ext cx="1519637" cy="139926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1100">
                <a:solidFill>
                  <a:schemeClr val="bg1"/>
                </a:solidFill>
                <a:latin typeface="Poppins"/>
                <a:cs typeface="Arial"/>
              </a:rPr>
              <a:t>Homework everyday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E59F32C3-D0CC-176F-922B-04D08DA3112A}"/>
              </a:ext>
            </a:extLst>
          </p:cNvPr>
          <p:cNvSpPr/>
          <p:nvPr/>
        </p:nvSpPr>
        <p:spPr>
          <a:xfrm>
            <a:off x="3432464" y="2484353"/>
            <a:ext cx="1519637" cy="139926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1100">
                <a:solidFill>
                  <a:schemeClr val="bg1"/>
                </a:solidFill>
                <a:latin typeface="Poppins"/>
                <a:cs typeface="Arial"/>
              </a:rPr>
              <a:t>News &amp; Podcasts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658ED9AE-BD8A-B3A5-46D8-05512156BFF6}"/>
              </a:ext>
            </a:extLst>
          </p:cNvPr>
          <p:cNvSpPr/>
          <p:nvPr/>
        </p:nvSpPr>
        <p:spPr>
          <a:xfrm>
            <a:off x="1775416" y="4165592"/>
            <a:ext cx="1519637" cy="139926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1100" baseline="0">
                <a:solidFill>
                  <a:schemeClr val="bg1"/>
                </a:solidFill>
                <a:latin typeface="Poppins"/>
                <a:ea typeface="Arial"/>
                <a:cs typeface="Arial"/>
              </a:rPr>
              <a:t>Students who revise outside of class progress faster.</a:t>
            </a:r>
            <a:r>
              <a:rPr lang="en-US" sz="1100">
                <a:solidFill>
                  <a:schemeClr val="bg1"/>
                </a:solidFill>
                <a:latin typeface="Poppins"/>
                <a:ea typeface="Arial"/>
                <a:cs typeface="Arial"/>
              </a:rPr>
              <a:t>​</a:t>
            </a:r>
            <a:endParaRPr lang="nl-NL">
              <a:solidFill>
                <a:schemeClr val="bg1"/>
              </a:solidFill>
              <a:latin typeface="Poppins"/>
              <a:ea typeface="Calibri"/>
              <a:cs typeface="Calibri"/>
            </a:endParaRP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AE38E4E5-8844-5F3B-5620-D969A5DE32A0}"/>
              </a:ext>
            </a:extLst>
          </p:cNvPr>
          <p:cNvSpPr/>
          <p:nvPr/>
        </p:nvSpPr>
        <p:spPr>
          <a:xfrm>
            <a:off x="3432464" y="4165593"/>
            <a:ext cx="1519637" cy="139926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1100">
                <a:solidFill>
                  <a:schemeClr val="bg1"/>
                </a:solidFill>
                <a:latin typeface="Poppins"/>
                <a:cs typeface="Arial"/>
              </a:rPr>
              <a:t>3-4 Hours Independent Study everyday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62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 hidden="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noFill/>
          <a:ln w="12700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ED351-A239-36A3-84C4-D3760CEC1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l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Explain the plan for the cycle, week, day</a:t>
            </a:r>
            <a:endParaRPr lang="en-US" sz="18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cs typeface="Poppins"/>
            </a:endParaRPr>
          </a:p>
          <a:p>
            <a:pPr marL="228600" marR="0" lvl="0" indent="-228600" algn="l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Correct mistakes</a:t>
            </a:r>
            <a:endParaRPr lang="en-US" sz="18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cs typeface="Poppins"/>
            </a:endParaRPr>
          </a:p>
          <a:p>
            <a:pPr marL="228600" marR="0" lvl="0" indent="-228600" algn="l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Actively include everyone</a:t>
            </a:r>
            <a:endParaRPr lang="en-US" sz="18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cs typeface="Poppins"/>
            </a:endParaRPr>
          </a:p>
          <a:p>
            <a:pPr marL="228600" marR="0" lvl="0" indent="-228600" algn="l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Issue and correct homework</a:t>
            </a:r>
            <a:endParaRPr lang="en-US" sz="18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cs typeface="Poppins"/>
            </a:endParaRPr>
          </a:p>
          <a:p>
            <a:pPr marL="228600" marR="0" lvl="0" indent="-228600" algn="l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Give </a:t>
            </a:r>
            <a:r>
              <a:rPr kumimoji="0" lang="en-US" sz="1800" b="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personalised</a:t>
            </a:r>
            <a:r>
              <a:rPr kumimoji="0" 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 feedback</a:t>
            </a:r>
            <a:endParaRPr lang="en-US" sz="18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cs typeface="Poppins"/>
            </a:endParaRPr>
          </a:p>
          <a:p>
            <a:pPr marL="228600" marR="0" lvl="0" indent="-228600" algn="l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Make every effort to get you to next level</a:t>
            </a:r>
            <a:endParaRPr lang="en-US" sz="18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cs typeface="Poppin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Stroomdiagram: Uitstel 4">
            <a:extLst>
              <a:ext uri="{FF2B5EF4-FFF2-40B4-BE49-F238E27FC236}">
                <a16:creationId xmlns:a16="http://schemas.microsoft.com/office/drawing/2014/main" id="{13DEC69E-FAFE-1DFB-AAC9-9967DBCF5BD2}"/>
              </a:ext>
            </a:extLst>
          </p:cNvPr>
          <p:cNvSpPr/>
          <p:nvPr/>
        </p:nvSpPr>
        <p:spPr>
          <a:xfrm>
            <a:off x="-7334" y="-68805"/>
            <a:ext cx="4177594" cy="7002311"/>
          </a:xfrm>
          <a:prstGeom prst="flowChartDelay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F9277-7AA5-C18C-D3E4-4B81E81F5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i="1" kern="1200">
                <a:solidFill>
                  <a:srgbClr val="FFFFFF"/>
                </a:solidFill>
                <a:latin typeface="Poppins"/>
                <a:cs typeface="Poppins"/>
              </a:rPr>
              <a:t>What can I expect from my teacher?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DAAB4-692E-65F2-7DD4-78CFDE35B062}"/>
              </a:ext>
            </a:extLst>
          </p:cNvPr>
          <p:cNvSpPr txBox="1"/>
          <p:nvPr/>
        </p:nvSpPr>
        <p:spPr>
          <a:xfrm>
            <a:off x="4043965" y="515155"/>
            <a:ext cx="7740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Poppins" panose="00000500000000000000" pitchFamily="2" charset="0"/>
                <a:cs typeface="Poppins" panose="00000500000000000000" pitchFamily="2" charset="0"/>
              </a:rPr>
              <a:t>The DCI Learner Contract</a:t>
            </a:r>
            <a:endParaRPr lang="en-IE" sz="4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9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 hidden="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BA08E-9614-7EC4-6A10-1D0F456EBFD9}"/>
              </a:ext>
            </a:extLst>
          </p:cNvPr>
          <p:cNvSpPr txBox="1"/>
          <p:nvPr/>
        </p:nvSpPr>
        <p:spPr>
          <a:xfrm>
            <a:off x="4411022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>
                <a:latin typeface="Poppins"/>
                <a:cs typeface="Poppins"/>
              </a:rPr>
              <a:t>Attend class </a:t>
            </a:r>
            <a:r>
              <a:rPr kumimoji="0" lang="en-US" b="1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on time</a:t>
            </a:r>
            <a:endParaRPr lang="en-US" b="1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cs typeface="Poppins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Be respectful to other students, teachers and all staff</a:t>
            </a:r>
            <a:endParaRPr lang="en-US" b="1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cs typeface="Poppins"/>
            </a:endParaRP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Speak English </a:t>
            </a:r>
            <a:r>
              <a:rPr lang="en-US" b="1">
                <a:latin typeface="Poppins"/>
                <a:cs typeface="Poppins"/>
              </a:rPr>
              <a:t>while in the school </a:t>
            </a:r>
            <a:r>
              <a:rPr lang="en-US">
                <a:latin typeface="Poppins"/>
                <a:cs typeface="Poppins"/>
              </a:rPr>
              <a:t>– even if your classmates are from the same country!</a:t>
            </a:r>
            <a:endParaRPr lang="en-US" b="1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cs typeface="Poppins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Concentrate on the lesson</a:t>
            </a:r>
            <a:r>
              <a:rPr lang="en-US">
                <a:latin typeface="Poppins"/>
                <a:cs typeface="Poppins"/>
              </a:rPr>
              <a:t> (phones in bags)</a:t>
            </a:r>
            <a:endParaRPr lang="en-US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cs typeface="Poppins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>
                <a:latin typeface="Poppins"/>
                <a:cs typeface="Poppins"/>
              </a:rPr>
              <a:t>It's okay to make mistakes, you learn from them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>
                <a:latin typeface="Poppins"/>
                <a:cs typeface="Poppins"/>
              </a:rPr>
              <a:t>Do not take photographs or recordings of people without </a:t>
            </a:r>
            <a:r>
              <a:rPr lang="en-US" b="1">
                <a:latin typeface="Poppins"/>
                <a:cs typeface="Poppins"/>
              </a:rPr>
              <a:t>explicit</a:t>
            </a:r>
            <a:r>
              <a:rPr lang="en-US">
                <a:latin typeface="Poppins"/>
                <a:cs typeface="Poppins"/>
              </a:rPr>
              <a:t> permission</a:t>
            </a:r>
            <a:endParaRPr lang="en-US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cs typeface="Poppins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Do the </a:t>
            </a:r>
            <a:r>
              <a:rPr lang="en-US">
                <a:latin typeface="Poppins"/>
                <a:cs typeface="Poppins"/>
              </a:rPr>
              <a:t>homework</a:t>
            </a:r>
          </a:p>
          <a:p>
            <a:pPr marL="228600" marR="0" lvl="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Poppins"/>
                <a:cs typeface="Poppins"/>
              </a:rPr>
              <a:t>Give</a:t>
            </a: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 honest feedback on the class when asked</a:t>
            </a:r>
            <a:endParaRPr lang="en-US"/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Follow the Code of Conduct in the Student’s Handbook</a:t>
            </a:r>
            <a:endParaRPr lang="en-US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cs typeface="Poppins"/>
            </a:endParaRPr>
          </a:p>
        </p:txBody>
      </p:sp>
      <p:sp>
        <p:nvSpPr>
          <p:cNvPr id="4" name="Stroomdiagram: Uitstel 3">
            <a:extLst>
              <a:ext uri="{FF2B5EF4-FFF2-40B4-BE49-F238E27FC236}">
                <a16:creationId xmlns:a16="http://schemas.microsoft.com/office/drawing/2014/main" id="{ADDF2352-C603-A823-AE88-73A6C615146C}"/>
              </a:ext>
            </a:extLst>
          </p:cNvPr>
          <p:cNvSpPr/>
          <p:nvPr/>
        </p:nvSpPr>
        <p:spPr>
          <a:xfrm>
            <a:off x="-7334" y="-262328"/>
            <a:ext cx="4177594" cy="7002311"/>
          </a:xfrm>
          <a:prstGeom prst="flowChartDelay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F9277-7AA5-C18C-D3E4-4B81E81F5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692" y="1153572"/>
            <a:ext cx="3599542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i="1" kern="1200">
                <a:solidFill>
                  <a:srgbClr val="FFFFFF"/>
                </a:solidFill>
                <a:latin typeface="Poppins"/>
                <a:cs typeface="Poppins"/>
              </a:rPr>
              <a:t>What do my teacher and classmates expect from 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B8677-135E-44F1-59E3-ECFA376438CF}"/>
              </a:ext>
            </a:extLst>
          </p:cNvPr>
          <p:cNvSpPr txBox="1"/>
          <p:nvPr/>
        </p:nvSpPr>
        <p:spPr>
          <a:xfrm>
            <a:off x="4288665" y="444321"/>
            <a:ext cx="761564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Poppins" panose="00000500000000000000" pitchFamily="2" charset="0"/>
                <a:cs typeface="Poppins" panose="00000500000000000000" pitchFamily="2" charset="0"/>
              </a:rPr>
              <a:t>The DCI Learner Contract</a:t>
            </a:r>
            <a:endParaRPr lang="en-IE" sz="44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0516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c 2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rgbClr val="C0000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F9277-7AA5-C18C-D3E4-4B81E81F5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>
                <a:latin typeface="Poppins"/>
                <a:cs typeface="Poppins"/>
              </a:rPr>
              <a:t>Coursebooks</a:t>
            </a:r>
          </a:p>
        </p:txBody>
      </p:sp>
      <p:pic>
        <p:nvPicPr>
          <p:cNvPr id="10" name="Picture 9" descr="Pencils">
            <a:extLst>
              <a:ext uri="{FF2B5EF4-FFF2-40B4-BE49-F238E27FC236}">
                <a16:creationId xmlns:a16="http://schemas.microsoft.com/office/drawing/2014/main" id="{1AF54A51-B18B-A82F-78B9-34710B399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8" r="-3" b="-3"/>
          <a:stretch/>
        </p:blipFill>
        <p:spPr>
          <a:xfrm>
            <a:off x="1405534" y="373581"/>
            <a:ext cx="3978605" cy="50322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BBA08E-9614-7EC4-6A10-1D0F456EBFD9}"/>
              </a:ext>
            </a:extLst>
          </p:cNvPr>
          <p:cNvSpPr txBox="1"/>
          <p:nvPr/>
        </p:nvSpPr>
        <p:spPr>
          <a:xfrm>
            <a:off x="5894962" y="1700809"/>
            <a:ext cx="5458838" cy="34730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Poppins"/>
                <a:cs typeface="Poppins"/>
              </a:rPr>
              <a:t>Keep</a:t>
            </a: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 your coursebook in </a:t>
            </a:r>
            <a:r>
              <a:rPr kumimoji="0" lang="en-US" b="1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good condition </a:t>
            </a: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so it can be exchanged when you change level</a:t>
            </a:r>
            <a:r>
              <a:rPr lang="en-US">
                <a:latin typeface="Poppins"/>
                <a:cs typeface="Poppins"/>
              </a:rPr>
              <a:t> and you can get your deposit back when you finish your course.</a:t>
            </a:r>
            <a:endParaRPr lang="en-US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ea typeface="Calibri"/>
              <a:cs typeface="Poppins"/>
            </a:endParaRPr>
          </a:p>
          <a:p>
            <a:pPr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sng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Do not write </a:t>
            </a: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in your book. </a:t>
            </a:r>
            <a:endParaRPr lang="en-US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ea typeface="Calibri"/>
              <a:cs typeface="Poppins"/>
            </a:endParaRPr>
          </a:p>
          <a:p>
            <a:pPr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If you write in your coursebook, you should use pencil and you </a:t>
            </a:r>
            <a:r>
              <a:rPr kumimoji="0" lang="en-US" b="0" i="0" u="sng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must completely erase</a:t>
            </a: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 all marks before exchanging it.</a:t>
            </a:r>
            <a:endParaRPr lang="en-US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cs typeface="Poppins"/>
            </a:endParaRPr>
          </a:p>
          <a:p>
            <a:pPr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atin typeface="Poppins"/>
                <a:cs typeface="Poppins"/>
              </a:rPr>
              <a:t>If you receive a coursebook that is not in good condition, please go to the Reception and let us know.</a:t>
            </a:r>
            <a:endParaRPr lang="en-US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Poppins"/>
              <a:ea typeface="Calibri"/>
              <a:cs typeface="Poppins"/>
            </a:endParaRPr>
          </a:p>
          <a:p>
            <a:pPr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500"/>
          </a:p>
        </p:txBody>
      </p:sp>
      <p:sp>
        <p:nvSpPr>
          <p:cNvPr id="18" name="Stroomdiagram: Uitstel 6">
            <a:extLst>
              <a:ext uri="{FF2B5EF4-FFF2-40B4-BE49-F238E27FC236}">
                <a16:creationId xmlns:a16="http://schemas.microsoft.com/office/drawing/2014/main" id="{2FB704BD-09FB-EFB0-8BA3-C215D0D5BE5D}"/>
              </a:ext>
            </a:extLst>
          </p:cNvPr>
          <p:cNvSpPr/>
          <p:nvPr/>
        </p:nvSpPr>
        <p:spPr>
          <a:xfrm rot="15120000" flipH="1">
            <a:off x="613500" y="4886745"/>
            <a:ext cx="1577925" cy="3040055"/>
          </a:xfrm>
          <a:prstGeom prst="chor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Stroomdiagram: Uitstel 6">
            <a:extLst>
              <a:ext uri="{FF2B5EF4-FFF2-40B4-BE49-F238E27FC236}">
                <a16:creationId xmlns:a16="http://schemas.microsoft.com/office/drawing/2014/main" id="{52551876-6536-584A-81A3-55012DB441C0}"/>
              </a:ext>
            </a:extLst>
          </p:cNvPr>
          <p:cNvSpPr/>
          <p:nvPr/>
        </p:nvSpPr>
        <p:spPr>
          <a:xfrm rot="6480000">
            <a:off x="1812158" y="4886745"/>
            <a:ext cx="1577925" cy="3040055"/>
          </a:xfrm>
          <a:prstGeom prst="chor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15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rgbClr val="CA3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905E-CF70-CE4D-E23D-79F93336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66967" cy="55856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IE" sz="1800">
                <a:latin typeface="Poppins"/>
                <a:cs typeface="Calibri"/>
              </a:rPr>
              <a:t>Please arrive </a:t>
            </a:r>
            <a:r>
              <a:rPr lang="en-IE" sz="1800" u="sng">
                <a:latin typeface="Poppins"/>
                <a:cs typeface="Calibri"/>
              </a:rPr>
              <a:t>before </a:t>
            </a:r>
            <a:r>
              <a:rPr lang="en-IE" sz="1800">
                <a:latin typeface="Poppins"/>
                <a:cs typeface="Calibri"/>
              </a:rPr>
              <a:t>class (re)starts</a:t>
            </a:r>
          </a:p>
          <a:p>
            <a:r>
              <a:rPr lang="en-IE" sz="1800">
                <a:latin typeface="Poppins"/>
                <a:cs typeface="Calibri"/>
              </a:rPr>
              <a:t>9.00am</a:t>
            </a:r>
          </a:p>
          <a:p>
            <a:r>
              <a:rPr lang="en-IE" sz="1800">
                <a:latin typeface="Poppins"/>
                <a:cs typeface="Calibri"/>
              </a:rPr>
              <a:t>10.45am</a:t>
            </a:r>
          </a:p>
          <a:p>
            <a:r>
              <a:rPr lang="en-IE" sz="1800">
                <a:latin typeface="Poppins"/>
                <a:cs typeface="Calibri"/>
              </a:rPr>
              <a:t>1.00pm</a:t>
            </a:r>
          </a:p>
          <a:p>
            <a:r>
              <a:rPr lang="en-IE" sz="1800">
                <a:latin typeface="Poppins"/>
                <a:cs typeface="Calibri"/>
              </a:rPr>
              <a:t>3.15pm</a:t>
            </a:r>
          </a:p>
          <a:p>
            <a:endParaRPr lang="en-IE" sz="1800">
              <a:latin typeface="Poppins"/>
              <a:cs typeface="Calibri"/>
            </a:endParaRPr>
          </a:p>
          <a:p>
            <a:r>
              <a:rPr lang="en-IE" sz="1800">
                <a:latin typeface="Poppins"/>
                <a:cs typeface="Calibri"/>
              </a:rPr>
              <a:t>Please do not</a:t>
            </a:r>
            <a:r>
              <a:rPr lang="en-IE" sz="1800" u="sng">
                <a:latin typeface="Poppins"/>
                <a:cs typeface="Calibri"/>
              </a:rPr>
              <a:t> leave </a:t>
            </a:r>
            <a:r>
              <a:rPr lang="en-IE" sz="1800">
                <a:latin typeface="Poppins"/>
                <a:cs typeface="Calibri"/>
              </a:rPr>
              <a:t>class until it ended</a:t>
            </a:r>
          </a:p>
          <a:p>
            <a:r>
              <a:rPr lang="en-IE" sz="1800">
                <a:latin typeface="Poppins"/>
                <a:cs typeface="Calibri"/>
              </a:rPr>
              <a:t>10.30am</a:t>
            </a:r>
          </a:p>
          <a:p>
            <a:r>
              <a:rPr lang="en-IE" sz="1800">
                <a:latin typeface="Poppins"/>
                <a:cs typeface="Calibri"/>
              </a:rPr>
              <a:t>12.15pm</a:t>
            </a:r>
          </a:p>
          <a:p>
            <a:r>
              <a:rPr lang="en-IE" sz="1800">
                <a:latin typeface="Poppins"/>
                <a:cs typeface="Calibri"/>
              </a:rPr>
              <a:t>1.00pm</a:t>
            </a:r>
          </a:p>
          <a:p>
            <a:r>
              <a:rPr lang="en-IE" sz="1800">
                <a:latin typeface="Poppins"/>
                <a:cs typeface="Calibri"/>
              </a:rPr>
              <a:t>3.00pm</a:t>
            </a:r>
          </a:p>
          <a:p>
            <a:r>
              <a:rPr lang="en-IE" sz="1800">
                <a:latin typeface="Poppins"/>
                <a:cs typeface="Calibri"/>
              </a:rPr>
              <a:t>5.00pm</a:t>
            </a:r>
          </a:p>
          <a:p>
            <a:endParaRPr lang="en-IE" sz="1800">
              <a:latin typeface="Poppins"/>
              <a:cs typeface="Calibri"/>
            </a:endParaRPr>
          </a:p>
          <a:p>
            <a:r>
              <a:rPr lang="en-IE" sz="1800">
                <a:latin typeface="Poppins"/>
                <a:cs typeface="Calibri"/>
              </a:rPr>
              <a:t>Latecomers will refused entry</a:t>
            </a:r>
          </a:p>
          <a:p>
            <a:endParaRPr lang="en-IE" sz="1800">
              <a:latin typeface="Poppins"/>
              <a:cs typeface="Calibri"/>
            </a:endParaRPr>
          </a:p>
        </p:txBody>
      </p:sp>
      <p:sp>
        <p:nvSpPr>
          <p:cNvPr id="5" name="Stroomdiagram: Uitstel 4">
            <a:extLst>
              <a:ext uri="{FF2B5EF4-FFF2-40B4-BE49-F238E27FC236}">
                <a16:creationId xmlns:a16="http://schemas.microsoft.com/office/drawing/2014/main" id="{79E6341B-7757-74B4-F614-0EE5699D69F9}"/>
              </a:ext>
            </a:extLst>
          </p:cNvPr>
          <p:cNvSpPr/>
          <p:nvPr/>
        </p:nvSpPr>
        <p:spPr>
          <a:xfrm>
            <a:off x="-7334" y="-68804"/>
            <a:ext cx="4177594" cy="7002311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9380A-E3D0-EF97-7F2E-5818225A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92" y="1153572"/>
            <a:ext cx="3345542" cy="44611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  <a:latin typeface="Poppins"/>
                <a:cs typeface="Poppins"/>
              </a:rPr>
              <a:t>Punctuality</a:t>
            </a:r>
          </a:p>
        </p:txBody>
      </p:sp>
    </p:spTree>
    <p:extLst>
      <p:ext uri="{BB962C8B-B14F-4D97-AF65-F5344CB8AC3E}">
        <p14:creationId xmlns:p14="http://schemas.microsoft.com/office/powerpoint/2010/main" val="2106200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9380A-E3D0-EF97-7F2E-5818225A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IE" b="1">
                <a:latin typeface="Poppins"/>
                <a:cs typeface="Poppins"/>
              </a:rPr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905E-CF70-CE4D-E23D-79F93336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132"/>
            <a:ext cx="5387502" cy="36362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1800">
                <a:latin typeface="Poppins"/>
                <a:cs typeface="Poppins"/>
              </a:rPr>
              <a:t>We expect 100% attendance.</a:t>
            </a:r>
          </a:p>
          <a:p>
            <a:r>
              <a:rPr lang="en-IE" sz="1800">
                <a:latin typeface="Poppins"/>
                <a:cs typeface="Poppins"/>
              </a:rPr>
              <a:t>If you need to check your attendance record please email </a:t>
            </a:r>
            <a:r>
              <a:rPr lang="en-IE" sz="1800" b="1">
                <a:latin typeface="Poppins"/>
                <a:cs typeface="Poppins"/>
              </a:rPr>
              <a:t>reception@dublinci.com</a:t>
            </a:r>
          </a:p>
          <a:p>
            <a:r>
              <a:rPr lang="en-IE" sz="1800" b="1">
                <a:latin typeface="Poppins"/>
                <a:cs typeface="Poppins"/>
              </a:rPr>
              <a:t> a minimum 85% </a:t>
            </a:r>
            <a:r>
              <a:rPr lang="en-IE" sz="1800">
                <a:latin typeface="Poppins"/>
                <a:cs typeface="Poppins"/>
              </a:rPr>
              <a:t>attendance is an INIS requirement to work and study in Ireland.</a:t>
            </a:r>
            <a:endParaRPr lang="en-IE" sz="1800">
              <a:latin typeface="Poppins"/>
              <a:ea typeface="Calibri"/>
              <a:cs typeface="Poppins"/>
            </a:endParaRPr>
          </a:p>
          <a:p>
            <a:r>
              <a:rPr lang="en-IE" sz="1800">
                <a:latin typeface="Poppins"/>
                <a:cs typeface="Poppins"/>
              </a:rPr>
              <a:t>There are </a:t>
            </a:r>
            <a:r>
              <a:rPr lang="en-IE" sz="1800" b="1">
                <a:latin typeface="Poppins"/>
                <a:cs typeface="Poppins"/>
              </a:rPr>
              <a:t>two classes per day</a:t>
            </a:r>
            <a:r>
              <a:rPr lang="en-IE" sz="1800">
                <a:latin typeface="Poppins"/>
                <a:cs typeface="Poppins"/>
              </a:rPr>
              <a:t>. Attendance is counted for each session – i.e., if you miss the first class, you can still get attendance for the second class (50% for that day).</a:t>
            </a:r>
            <a:endParaRPr lang="en-IE" sz="1800">
              <a:latin typeface="Poppins"/>
              <a:ea typeface="Calibri"/>
              <a:cs typeface="Poppins"/>
            </a:endParaRPr>
          </a:p>
        </p:txBody>
      </p:sp>
      <p:pic>
        <p:nvPicPr>
          <p:cNvPr id="5" name="Picture 4" descr="Desks in empty classroom">
            <a:extLst>
              <a:ext uri="{FF2B5EF4-FFF2-40B4-BE49-F238E27FC236}">
                <a16:creationId xmlns:a16="http://schemas.microsoft.com/office/drawing/2014/main" id="{8B5DFB04-A7CB-CC3C-23F0-D3DFC4B04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1" r="10600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6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rgbClr val="C0000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61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9380A-E3D0-EF97-7F2E-5818225A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IE" b="1">
                <a:latin typeface="Poppins"/>
                <a:cs typeface="Poppins"/>
              </a:rPr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905E-CF70-CE4D-E23D-79F93336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795"/>
            <a:ext cx="5393361" cy="38355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IE" sz="1800">
                <a:latin typeface="Poppins"/>
                <a:cs typeface="Poppins"/>
              </a:rPr>
              <a:t>Attendance is a record of fact – you are in class or you are not.</a:t>
            </a:r>
            <a:endParaRPr lang="nl-NL" sz="1800">
              <a:latin typeface="Poppins"/>
              <a:cs typeface="Poppins"/>
            </a:endParaRPr>
          </a:p>
          <a:p>
            <a:pPr marL="342900" indent="-342900"/>
            <a:r>
              <a:rPr lang="en-IE" sz="1800">
                <a:latin typeface="Poppins"/>
                <a:cs typeface="Poppins"/>
              </a:rPr>
              <a:t>Attendance is checked daily by teachers, and admin staff</a:t>
            </a:r>
          </a:p>
          <a:p>
            <a:pPr marL="342900" indent="-342900"/>
            <a:r>
              <a:rPr lang="en-IE" sz="1800">
                <a:latin typeface="Poppins"/>
                <a:cs typeface="Poppins"/>
              </a:rPr>
              <a:t>If you need to take personal time, holiday can be used (approval is needed first)</a:t>
            </a:r>
          </a:p>
          <a:p>
            <a:pPr marL="342900" indent="-342900"/>
            <a:r>
              <a:rPr lang="en-IE" sz="1800">
                <a:latin typeface="Poppins"/>
                <a:cs typeface="Poppins"/>
              </a:rPr>
              <a:t>Job interviews, GNIB appointments, training courses, etc, do not justify absence.</a:t>
            </a:r>
            <a:endParaRPr lang="en-IE" sz="1800">
              <a:latin typeface="Poppins"/>
              <a:ea typeface="Calibri"/>
              <a:cs typeface="Poppins"/>
            </a:endParaRPr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87385E7A-1E43-2C33-41FA-C73DF7B86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5" r="29195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15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 hidden="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FAA-C7D7-ABD7-55D4-50F7C60A0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IE" sz="1800">
                <a:latin typeface="Poppins"/>
                <a:cs typeface="Poppins"/>
              </a:rPr>
              <a:t>Who is who</a:t>
            </a:r>
          </a:p>
          <a:p>
            <a:r>
              <a:rPr lang="en-IE" sz="1800">
                <a:latin typeface="Poppins"/>
                <a:cs typeface="Poppins"/>
              </a:rPr>
              <a:t>Levels and Assessment</a:t>
            </a:r>
          </a:p>
          <a:p>
            <a:r>
              <a:rPr lang="en-IE" sz="1800">
                <a:latin typeface="Poppins"/>
                <a:cs typeface="Poppins"/>
              </a:rPr>
              <a:t>Timetable</a:t>
            </a:r>
          </a:p>
          <a:p>
            <a:r>
              <a:rPr lang="en-IE" sz="1800">
                <a:latin typeface="Poppins"/>
                <a:cs typeface="Poppins"/>
              </a:rPr>
              <a:t>Homework and study</a:t>
            </a:r>
          </a:p>
          <a:p>
            <a:r>
              <a:rPr lang="en-IE" sz="1800">
                <a:latin typeface="Poppins"/>
                <a:cs typeface="Poppins"/>
              </a:rPr>
              <a:t>Teacher and Student expectations</a:t>
            </a:r>
          </a:p>
          <a:p>
            <a:r>
              <a:rPr lang="en-IE" sz="1800">
                <a:latin typeface="Poppins"/>
                <a:cs typeface="Poppins"/>
              </a:rPr>
              <a:t>Attendance</a:t>
            </a:r>
          </a:p>
          <a:p>
            <a:r>
              <a:rPr lang="en-IE" sz="1800">
                <a:latin typeface="Poppins"/>
                <a:cs typeface="Poppins"/>
              </a:rPr>
              <a:t>Holidays</a:t>
            </a:r>
          </a:p>
          <a:p>
            <a:r>
              <a:rPr lang="en-IE" sz="1800">
                <a:latin typeface="Poppins"/>
                <a:cs typeface="Poppins"/>
              </a:rPr>
              <a:t>Facilities</a:t>
            </a:r>
          </a:p>
          <a:p>
            <a:r>
              <a:rPr lang="en-IE" sz="1800">
                <a:latin typeface="Poppins"/>
                <a:cs typeface="Poppins"/>
              </a:rPr>
              <a:t>In case of emergency</a:t>
            </a:r>
          </a:p>
        </p:txBody>
      </p:sp>
      <p:sp>
        <p:nvSpPr>
          <p:cNvPr id="4" name="Stroomdiagram: Uitstel 3">
            <a:extLst>
              <a:ext uri="{FF2B5EF4-FFF2-40B4-BE49-F238E27FC236}">
                <a16:creationId xmlns:a16="http://schemas.microsoft.com/office/drawing/2014/main" id="{12E0AA3C-78D5-00EB-48D8-8415C1679256}"/>
              </a:ext>
            </a:extLst>
          </p:cNvPr>
          <p:cNvSpPr/>
          <p:nvPr/>
        </p:nvSpPr>
        <p:spPr>
          <a:xfrm>
            <a:off x="-7334" y="-141376"/>
            <a:ext cx="4177594" cy="7002311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C5911-F4D6-3029-6C6B-1EB20A5D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  <a:latin typeface="Poppins"/>
                <a:cs typeface="Poppins"/>
              </a:rPr>
              <a:t>Overview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66D33D-AC04-0280-68D6-9100A7B60F06}"/>
                  </a:ext>
                </a:extLst>
              </p14:cNvPr>
              <p14:cNvContentPartPr/>
              <p14:nvPr/>
            </p14:nvContentPartPr>
            <p14:xfrm>
              <a:off x="11650579" y="4572000"/>
              <a:ext cx="10026" cy="10026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66D33D-AC04-0280-68D6-9100A7B60F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49279" y="4070700"/>
                <a:ext cx="1002600" cy="10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732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380A-E3D0-EF97-7F2E-5818225A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51038" y="-3383"/>
            <a:ext cx="10515600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IE" b="1">
                <a:latin typeface="Poppins"/>
                <a:cs typeface="Poppins"/>
              </a:rPr>
              <a:t>Attendance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905E-CF70-CE4D-E23D-79F93336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62" y="1320324"/>
            <a:ext cx="10515600" cy="2222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IE" sz="1800">
                <a:latin typeface="Poppins"/>
                <a:cs typeface="Poppins"/>
              </a:rPr>
              <a:t>If you miss more than 20% of your classes in any two-week period, you will receive an </a:t>
            </a:r>
            <a:r>
              <a:rPr lang="en-IE" sz="1800" b="1">
                <a:latin typeface="Poppins"/>
                <a:cs typeface="Poppins"/>
              </a:rPr>
              <a:t>attendance warning</a:t>
            </a:r>
            <a:r>
              <a:rPr lang="en-IE" sz="1800">
                <a:latin typeface="Poppins"/>
                <a:cs typeface="Poppins"/>
              </a:rPr>
              <a:t>.</a:t>
            </a:r>
            <a:endParaRPr lang="nl-NL" sz="1800">
              <a:latin typeface="Poppins"/>
              <a:cs typeface="Poppins"/>
            </a:endParaRPr>
          </a:p>
          <a:p>
            <a:pPr marL="342900" indent="-342900"/>
            <a:r>
              <a:rPr lang="en-IE" sz="1800">
                <a:latin typeface="Poppins"/>
                <a:cs typeface="Poppins"/>
              </a:rPr>
              <a:t>If your attendance continues to be poor </a:t>
            </a:r>
            <a:r>
              <a:rPr lang="en-IE" sz="1800" b="1">
                <a:latin typeface="Poppins"/>
                <a:cs typeface="Poppins"/>
              </a:rPr>
              <a:t>after three warnings</a:t>
            </a:r>
            <a:r>
              <a:rPr lang="en-IE" sz="1800">
                <a:latin typeface="Poppins"/>
                <a:cs typeface="Poppins"/>
              </a:rPr>
              <a:t>, your course will be terminated.</a:t>
            </a:r>
            <a:endParaRPr lang="en-IE" sz="1800">
              <a:latin typeface="Poppins"/>
              <a:ea typeface="Calibri"/>
              <a:cs typeface="Poppins"/>
            </a:endParaRPr>
          </a:p>
          <a:p>
            <a:pPr marL="342900" indent="-342900"/>
            <a:r>
              <a:rPr lang="en-IE" sz="1800">
                <a:latin typeface="Poppins"/>
                <a:cs typeface="Poppins"/>
              </a:rPr>
              <a:t>If you miss 10 consecutive days of class after a warning </a:t>
            </a:r>
            <a:r>
              <a:rPr lang="en-IE" sz="1800" b="1">
                <a:latin typeface="Poppins"/>
                <a:cs typeface="Poppins"/>
              </a:rPr>
              <a:t>without communicating with the school</a:t>
            </a:r>
            <a:r>
              <a:rPr lang="en-IE" sz="1800">
                <a:latin typeface="Poppins"/>
                <a:cs typeface="Poppins"/>
              </a:rPr>
              <a:t>, your course will be terminated with or without passing three warnings.</a:t>
            </a:r>
            <a:endParaRPr lang="en-IE" sz="1800">
              <a:latin typeface="Poppins"/>
              <a:ea typeface="Calibri"/>
              <a:cs typeface="Poppin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D6420D-F9B6-1585-765F-28F9AE623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25735"/>
              </p:ext>
            </p:extLst>
          </p:nvPr>
        </p:nvGraphicFramePr>
        <p:xfrm>
          <a:off x="205618" y="3930952"/>
          <a:ext cx="3695171" cy="22113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5902">
                  <a:extLst>
                    <a:ext uri="{9D8B030D-6E8A-4147-A177-3AD203B41FA5}">
                      <a16:colId xmlns:a16="http://schemas.microsoft.com/office/drawing/2014/main" val="371541147"/>
                    </a:ext>
                  </a:extLst>
                </a:gridCol>
                <a:gridCol w="735902">
                  <a:extLst>
                    <a:ext uri="{9D8B030D-6E8A-4147-A177-3AD203B41FA5}">
                      <a16:colId xmlns:a16="http://schemas.microsoft.com/office/drawing/2014/main" val="4172444751"/>
                    </a:ext>
                  </a:extLst>
                </a:gridCol>
                <a:gridCol w="735902">
                  <a:extLst>
                    <a:ext uri="{9D8B030D-6E8A-4147-A177-3AD203B41FA5}">
                      <a16:colId xmlns:a16="http://schemas.microsoft.com/office/drawing/2014/main" val="3896545165"/>
                    </a:ext>
                  </a:extLst>
                </a:gridCol>
                <a:gridCol w="751561">
                  <a:extLst>
                    <a:ext uri="{9D8B030D-6E8A-4147-A177-3AD203B41FA5}">
                      <a16:colId xmlns:a16="http://schemas.microsoft.com/office/drawing/2014/main" val="622386184"/>
                    </a:ext>
                  </a:extLst>
                </a:gridCol>
                <a:gridCol w="735904">
                  <a:extLst>
                    <a:ext uri="{9D8B030D-6E8A-4147-A177-3AD203B41FA5}">
                      <a16:colId xmlns:a16="http://schemas.microsoft.com/office/drawing/2014/main" val="1116765126"/>
                    </a:ext>
                  </a:extLst>
                </a:gridCol>
              </a:tblGrid>
              <a:tr h="350276"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latin typeface="Poppins"/>
                        </a:rPr>
                        <a:t>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latin typeface="Poppins"/>
                        </a:rPr>
                        <a:t>Tue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latin typeface="Poppins"/>
                        </a:rPr>
                        <a:t>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latin typeface="Poppins"/>
                        </a:rPr>
                        <a:t>Thu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latin typeface="Poppins"/>
                        </a:rPr>
                        <a:t>Fri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6154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34340"/>
                  </a:ext>
                </a:extLst>
              </a:tr>
              <a:tr h="242526"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57787"/>
                  </a:ext>
                </a:extLst>
              </a:tr>
              <a:tr h="382577"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latin typeface="Poppins"/>
                        </a:rPr>
                        <a:t>Tue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latin typeface="Poppins"/>
                        </a:rPr>
                        <a:t>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latin typeface="Poppins"/>
                        </a:rPr>
                        <a:t>Thu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latin typeface="Poppins"/>
                        </a:rPr>
                        <a:t>Fri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227447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8923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72296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EDF3CEA6-D1DE-85EB-AD2B-0C8BB8890275}"/>
              </a:ext>
            </a:extLst>
          </p:cNvPr>
          <p:cNvSpPr/>
          <p:nvPr/>
        </p:nvSpPr>
        <p:spPr>
          <a:xfrm>
            <a:off x="4180760" y="4896903"/>
            <a:ext cx="1198179" cy="3363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C05FA-7DB5-53BC-9B81-2B12204A8F4F}"/>
              </a:ext>
            </a:extLst>
          </p:cNvPr>
          <p:cNvSpPr txBox="1"/>
          <p:nvPr/>
        </p:nvSpPr>
        <p:spPr>
          <a:xfrm>
            <a:off x="5576320" y="4486879"/>
            <a:ext cx="1876973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6600">
                <a:latin typeface="Poppins"/>
                <a:cs typeface="Poppins"/>
              </a:rPr>
              <a:t>80%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72457A9-07F4-6D13-2C93-0C1084D87391}"/>
              </a:ext>
            </a:extLst>
          </p:cNvPr>
          <p:cNvSpPr/>
          <p:nvPr/>
        </p:nvSpPr>
        <p:spPr>
          <a:xfrm>
            <a:off x="7822239" y="4896902"/>
            <a:ext cx="1198179" cy="3363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6E122-8E5D-8091-2CD2-AF7ED58DB0C0}"/>
              </a:ext>
            </a:extLst>
          </p:cNvPr>
          <p:cNvSpPr txBox="1"/>
          <p:nvPr/>
        </p:nvSpPr>
        <p:spPr>
          <a:xfrm>
            <a:off x="9316793" y="4523165"/>
            <a:ext cx="246963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3200">
                <a:latin typeface="Poppins"/>
                <a:cs typeface="Poppins"/>
              </a:rPr>
              <a:t>First Warning!</a:t>
            </a:r>
          </a:p>
        </p:txBody>
      </p:sp>
    </p:spTree>
    <p:extLst>
      <p:ext uri="{BB962C8B-B14F-4D97-AF65-F5344CB8AC3E}">
        <p14:creationId xmlns:p14="http://schemas.microsoft.com/office/powerpoint/2010/main" val="2777845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 hidden="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905E-CF70-CE4D-E23D-79F93336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308" y="1038868"/>
            <a:ext cx="6906491" cy="55081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IE" sz="1800">
                <a:latin typeface="Poppins"/>
                <a:cs typeface="Poppins"/>
              </a:rPr>
              <a:t>Immigration permission and course at DCI includes:</a:t>
            </a:r>
          </a:p>
          <a:p>
            <a:pPr marL="0" indent="0">
              <a:buNone/>
            </a:pPr>
            <a:r>
              <a:rPr lang="en-IE" sz="1800">
                <a:latin typeface="Poppins"/>
                <a:cs typeface="Poppins"/>
              </a:rPr>
              <a:t>-25 weeks of study</a:t>
            </a:r>
            <a:endParaRPr lang="en-IE" sz="1800">
              <a:latin typeface="Poppins"/>
              <a:ea typeface="Calibri"/>
              <a:cs typeface="Poppins"/>
            </a:endParaRPr>
          </a:p>
          <a:p>
            <a:pPr marL="0" indent="0">
              <a:buNone/>
            </a:pPr>
            <a:r>
              <a:rPr lang="en-IE" sz="1800">
                <a:latin typeface="Poppins"/>
                <a:cs typeface="Poppins"/>
              </a:rPr>
              <a:t>-8 weeks of holidays</a:t>
            </a:r>
            <a:endParaRPr lang="en-IE" sz="1800">
              <a:latin typeface="Poppins"/>
              <a:ea typeface="Calibri"/>
              <a:cs typeface="Poppins"/>
            </a:endParaRPr>
          </a:p>
          <a:p>
            <a:pPr>
              <a:buFont typeface="Arial"/>
              <a:buChar char="•"/>
            </a:pPr>
            <a:endParaRPr lang="en-IE" sz="1800">
              <a:latin typeface="Poppins"/>
              <a:ea typeface="Calibri"/>
              <a:cs typeface="Calibri"/>
            </a:endParaRPr>
          </a:p>
          <a:p>
            <a:pPr marL="171450" indent="-171450"/>
            <a:r>
              <a:rPr lang="en-IE" sz="1800">
                <a:latin typeface="Poppins"/>
                <a:cs typeface="Poppins"/>
              </a:rPr>
              <a:t>“Holidays” means you do not lose attendance for missing class.</a:t>
            </a:r>
            <a:endParaRPr lang="en-IE" sz="1800">
              <a:latin typeface="Poppins"/>
              <a:ea typeface="Calibri"/>
              <a:cs typeface="Poppins"/>
            </a:endParaRPr>
          </a:p>
          <a:p>
            <a:pPr marL="171450" indent="-171450"/>
            <a:r>
              <a:rPr lang="en-IE" sz="1800" b="1">
                <a:latin typeface="Poppins"/>
                <a:cs typeface="Poppins"/>
              </a:rPr>
              <a:t>By default</a:t>
            </a:r>
            <a:r>
              <a:rPr lang="en-IE" sz="1800">
                <a:latin typeface="Poppins"/>
                <a:cs typeface="Poppins"/>
              </a:rPr>
              <a:t>, these holidays are at the end of your course. 3 weeks of holidays are also used for the Christmas break (15</a:t>
            </a:r>
            <a:r>
              <a:rPr lang="en-IE" sz="1800" baseline="30000">
                <a:latin typeface="Poppins"/>
                <a:cs typeface="Poppins"/>
              </a:rPr>
              <a:t>th</a:t>
            </a:r>
            <a:r>
              <a:rPr lang="en-IE" sz="1800">
                <a:latin typeface="Poppins"/>
                <a:cs typeface="Poppins"/>
              </a:rPr>
              <a:t> Dec to 2</a:t>
            </a:r>
            <a:r>
              <a:rPr lang="en-IE" sz="1800" baseline="30000">
                <a:latin typeface="Poppins"/>
                <a:cs typeface="Poppins"/>
              </a:rPr>
              <a:t>nd</a:t>
            </a:r>
            <a:r>
              <a:rPr lang="en-IE" sz="1800">
                <a:latin typeface="Poppins"/>
                <a:cs typeface="Poppins"/>
              </a:rPr>
              <a:t> Jan).</a:t>
            </a:r>
            <a:endParaRPr lang="en-IE" sz="1800">
              <a:latin typeface="Poppins"/>
              <a:ea typeface="Calibri"/>
              <a:cs typeface="Poppins"/>
            </a:endParaRPr>
          </a:p>
          <a:p>
            <a:pPr marL="171450" indent="-171450"/>
            <a:r>
              <a:rPr lang="en-IE" sz="1800">
                <a:latin typeface="Poppins"/>
                <a:cs typeface="Poppins"/>
              </a:rPr>
              <a:t>If you have an emergency and need to use holiday time outside of this, you </a:t>
            </a:r>
            <a:r>
              <a:rPr lang="en-IE" sz="1800" b="1">
                <a:latin typeface="Poppins"/>
                <a:cs typeface="Poppins"/>
              </a:rPr>
              <a:t>must request this change in writing to reception@dublinci.com </a:t>
            </a:r>
            <a:r>
              <a:rPr lang="en-IE" sz="1800" b="1" u="sng">
                <a:latin typeface="Poppins"/>
                <a:cs typeface="Poppins"/>
              </a:rPr>
              <a:t>in advance</a:t>
            </a:r>
            <a:r>
              <a:rPr lang="en-IE" sz="1800" b="1">
                <a:latin typeface="Poppins"/>
                <a:cs typeface="Poppins"/>
              </a:rPr>
              <a:t>.</a:t>
            </a:r>
            <a:endParaRPr lang="en-IE" sz="1800">
              <a:latin typeface="Poppins"/>
              <a:cs typeface="Poppins"/>
            </a:endParaRPr>
          </a:p>
          <a:p>
            <a:pPr marL="171450" indent="-171450"/>
            <a:r>
              <a:rPr lang="en-IE" sz="1800">
                <a:latin typeface="Poppins"/>
                <a:cs typeface="Poppins"/>
              </a:rPr>
              <a:t>When you need to use holidays during your course time for emergencies, </a:t>
            </a:r>
            <a:r>
              <a:rPr lang="en-IE" sz="1800" b="1">
                <a:latin typeface="Poppins"/>
                <a:cs typeface="Poppins"/>
              </a:rPr>
              <a:t>one week of holiday is available for every three weeks of course you have completed </a:t>
            </a:r>
            <a:r>
              <a:rPr lang="en-IE" sz="1800">
                <a:latin typeface="Poppins"/>
                <a:cs typeface="Poppins"/>
              </a:rPr>
              <a:t>(holiday time = 33% completed course time)</a:t>
            </a:r>
          </a:p>
          <a:p>
            <a:pPr marL="171450" indent="-171450"/>
            <a:r>
              <a:rPr lang="en-IE" sz="1800">
                <a:latin typeface="Poppins"/>
                <a:cs typeface="Poppins"/>
              </a:rPr>
              <a:t>Immigration requires you to keep 3 weeks at the end of your course (you cannot use all your holidays before you finish your course).</a:t>
            </a:r>
            <a:endParaRPr lang="en-IE" sz="1800">
              <a:latin typeface="Poppins"/>
              <a:ea typeface="Calibri"/>
              <a:cs typeface="Poppins"/>
            </a:endParaRPr>
          </a:p>
          <a:p>
            <a:pPr marL="0" indent="0">
              <a:buNone/>
            </a:pPr>
            <a:endParaRPr lang="en-IE" sz="1100">
              <a:ea typeface="Calibri"/>
              <a:cs typeface="Calibri"/>
            </a:endParaRPr>
          </a:p>
          <a:p>
            <a:pPr marL="0" indent="0">
              <a:buNone/>
            </a:pPr>
            <a:endParaRPr lang="en-IE" sz="1100" b="1">
              <a:ea typeface="Calibri"/>
              <a:cs typeface="Calibri"/>
            </a:endParaRPr>
          </a:p>
          <a:p>
            <a:pPr marL="0" indent="0">
              <a:buNone/>
            </a:pPr>
            <a:endParaRPr lang="en-IE" sz="1100" b="1"/>
          </a:p>
          <a:p>
            <a:pPr marL="0" indent="0">
              <a:buNone/>
            </a:pPr>
            <a:endParaRPr lang="en-IE" sz="1100" b="1">
              <a:ea typeface="Calibri"/>
              <a:cs typeface="Calibri"/>
            </a:endParaRPr>
          </a:p>
        </p:txBody>
      </p:sp>
      <p:sp>
        <p:nvSpPr>
          <p:cNvPr id="5" name="Stroomdiagram: Uitstel 4">
            <a:extLst>
              <a:ext uri="{FF2B5EF4-FFF2-40B4-BE49-F238E27FC236}">
                <a16:creationId xmlns:a16="http://schemas.microsoft.com/office/drawing/2014/main" id="{66527057-6D4D-A9BC-7C33-663BBC455194}"/>
              </a:ext>
            </a:extLst>
          </p:cNvPr>
          <p:cNvSpPr/>
          <p:nvPr/>
        </p:nvSpPr>
        <p:spPr>
          <a:xfrm>
            <a:off x="4761" y="-68804"/>
            <a:ext cx="4177594" cy="7002311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9380A-E3D0-EF97-7F2E-5818225A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  <a:latin typeface="Poppins"/>
                <a:cs typeface="Poppins"/>
              </a:rPr>
              <a:t>Holidays</a:t>
            </a:r>
          </a:p>
        </p:txBody>
      </p:sp>
    </p:spTree>
    <p:extLst>
      <p:ext uri="{BB962C8B-B14F-4D97-AF65-F5344CB8AC3E}">
        <p14:creationId xmlns:p14="http://schemas.microsoft.com/office/powerpoint/2010/main" val="933122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 hidden="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905E-CF70-CE4D-E23D-79F93336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IE" sz="1800">
              <a:latin typeface="Poppins"/>
              <a:cs typeface="Poppins"/>
            </a:endParaRPr>
          </a:p>
          <a:p>
            <a:pPr marL="342900" indent="-342900"/>
            <a:r>
              <a:rPr lang="en-IE" sz="1800">
                <a:latin typeface="Poppins"/>
                <a:cs typeface="Poppins"/>
              </a:rPr>
              <a:t>You </a:t>
            </a:r>
            <a:r>
              <a:rPr lang="en-IE" sz="1800" b="1">
                <a:latin typeface="Poppins"/>
                <a:cs typeface="Poppins"/>
              </a:rPr>
              <a:t>must</a:t>
            </a:r>
            <a:r>
              <a:rPr lang="en-IE" sz="1800">
                <a:latin typeface="Poppins"/>
                <a:cs typeface="Poppins"/>
              </a:rPr>
              <a:t> complete an external exam at the end of your course. </a:t>
            </a:r>
          </a:p>
          <a:p>
            <a:pPr marL="342900" indent="-342900"/>
            <a:r>
              <a:rPr lang="en-IE" sz="1800">
                <a:latin typeface="Poppins"/>
                <a:cs typeface="Poppins"/>
              </a:rPr>
              <a:t>DCI will make an appointment for you to take the TIE exam. You will have one week to confirm your appointment or request a transfer to a different exam (Cambridge, IELTS,  TIE, LanguageCert…)</a:t>
            </a:r>
          </a:p>
          <a:p>
            <a:pPr marL="342900" indent="-342900"/>
            <a:r>
              <a:rPr lang="en-IE" sz="1800">
                <a:latin typeface="Poppins"/>
                <a:cs typeface="Poppins"/>
              </a:rPr>
              <a:t>It is a compulsory part of your permission to work and study in Ireland. </a:t>
            </a:r>
          </a:p>
          <a:p>
            <a:pPr marL="0" indent="0">
              <a:buNone/>
            </a:pPr>
            <a:endParaRPr lang="en-IE" sz="2200" b="1">
              <a:cs typeface="Calibri"/>
            </a:endParaRPr>
          </a:p>
        </p:txBody>
      </p:sp>
      <p:sp>
        <p:nvSpPr>
          <p:cNvPr id="5" name="Stroomdiagram: Uitstel 4">
            <a:extLst>
              <a:ext uri="{FF2B5EF4-FFF2-40B4-BE49-F238E27FC236}">
                <a16:creationId xmlns:a16="http://schemas.microsoft.com/office/drawing/2014/main" id="{311B9632-F6C9-09C6-B2D2-9F74E9019C68}"/>
              </a:ext>
            </a:extLst>
          </p:cNvPr>
          <p:cNvSpPr/>
          <p:nvPr/>
        </p:nvSpPr>
        <p:spPr>
          <a:xfrm>
            <a:off x="4762" y="-68804"/>
            <a:ext cx="4177594" cy="7002311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9380A-E3D0-EF97-7F2E-5818225A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  <a:latin typeface="Poppins"/>
                <a:cs typeface="Poppins"/>
              </a:rPr>
              <a:t>End of Course exam</a:t>
            </a:r>
          </a:p>
        </p:txBody>
      </p:sp>
    </p:spTree>
    <p:extLst>
      <p:ext uri="{BB962C8B-B14F-4D97-AF65-F5344CB8AC3E}">
        <p14:creationId xmlns:p14="http://schemas.microsoft.com/office/powerpoint/2010/main" val="2531449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2EA9-34D6-8DFD-64C1-5689396D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b="1"/>
              <a:t>34a Bachelors Walk D1</a:t>
            </a:r>
            <a:endParaRPr lang="en-IE" b="1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58DE6F2-348F-7587-D51C-74ACFAF5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10" name="Picture 9" descr="A map of a school building&#10;&#10;AI-generated content may be incorrect.">
            <a:extLst>
              <a:ext uri="{FF2B5EF4-FFF2-40B4-BE49-F238E27FC236}">
                <a16:creationId xmlns:a16="http://schemas.microsoft.com/office/drawing/2014/main" id="{C0BF7C8A-9400-76B7-4C73-E789EDFA5D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748" r="1" b="33893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Content Placeholder 4" descr="A street corner with shops and people walking on the sidewalk&#10;&#10;AI-generated content may be incorrect.">
            <a:extLst>
              <a:ext uri="{FF2B5EF4-FFF2-40B4-BE49-F238E27FC236}">
                <a16:creationId xmlns:a16="http://schemas.microsoft.com/office/drawing/2014/main" id="{43739CE7-C617-4365-9FDB-D639545620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635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3174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5F719F-5E85-4EF2-4B4A-477648097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4094-0561-C9FD-A668-FE0968BB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b="1"/>
              <a:t>73 Middle Abbey Street D1</a:t>
            </a:r>
            <a:endParaRPr lang="en-IE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7ADFD-ABC3-1BB7-BF69-D79AA5A8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endParaRPr lang="en-IE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C2367-4365-2C9A-8CCB-9B63D89BD5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748" r="1" b="33893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27C43F-BD44-C931-C57D-7542C6F7BB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878" b="2764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1234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380A-E3D0-EF97-7F2E-5818225A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8003" y="0"/>
            <a:ext cx="6487887" cy="1325563"/>
          </a:xfrm>
        </p:spPr>
        <p:txBody>
          <a:bodyPr/>
          <a:lstStyle/>
          <a:p>
            <a:pPr algn="ctr"/>
            <a:r>
              <a:rPr lang="en-IE" b="1">
                <a:latin typeface="Poppins"/>
                <a:cs typeface="Poppins"/>
              </a:rPr>
              <a:t>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905E-CF70-CE4D-E23D-79F93336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724" y="1330702"/>
            <a:ext cx="10515600" cy="5342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IE" sz="1800">
                <a:latin typeface="Poppins"/>
                <a:cs typeface="Poppins"/>
              </a:rPr>
              <a:t>There are two buildings: </a:t>
            </a:r>
            <a:endParaRPr lang="en-IE" sz="1800">
              <a:latin typeface="Poppins"/>
              <a:ea typeface="Calibri"/>
              <a:cs typeface="Poppins"/>
            </a:endParaRPr>
          </a:p>
          <a:p>
            <a:pPr marL="0" indent="0">
              <a:buNone/>
            </a:pPr>
            <a:r>
              <a:rPr lang="en-IE" sz="1800">
                <a:latin typeface="Poppins"/>
                <a:cs typeface="Poppins"/>
              </a:rPr>
              <a:t>34A Bachelors Walk and 73 Middle Abbey Street.</a:t>
            </a:r>
            <a:endParaRPr lang="en-IE" sz="1800">
              <a:latin typeface="Poppins"/>
              <a:ea typeface="Calibri"/>
              <a:cs typeface="Poppins"/>
            </a:endParaRPr>
          </a:p>
          <a:p>
            <a:pPr marL="0" indent="0">
              <a:buNone/>
            </a:pPr>
            <a:endParaRPr lang="en-IE" sz="1800">
              <a:latin typeface="Poppins"/>
              <a:cs typeface="Poppins"/>
            </a:endParaRPr>
          </a:p>
          <a:p>
            <a:pPr marL="285750" indent="-285750"/>
            <a:r>
              <a:rPr lang="en-IE" sz="1800">
                <a:latin typeface="Poppins"/>
                <a:cs typeface="Poppins"/>
              </a:rPr>
              <a:t>In both the Bachelors Walk and Abbey Street buildings, </a:t>
            </a:r>
            <a:endParaRPr lang="en-IE" sz="1800">
              <a:latin typeface="Poppins"/>
              <a:ea typeface="Calibri"/>
              <a:cs typeface="Poppins"/>
            </a:endParaRPr>
          </a:p>
          <a:p>
            <a:pPr marL="0" indent="0">
              <a:buNone/>
            </a:pPr>
            <a:r>
              <a:rPr lang="en-IE" sz="1800">
                <a:latin typeface="Poppins"/>
                <a:cs typeface="Poppins"/>
              </a:rPr>
              <a:t>there is a Student Lounge on the top floor.</a:t>
            </a:r>
            <a:endParaRPr lang="en-IE" sz="1800">
              <a:latin typeface="Poppins"/>
              <a:ea typeface="Calibri"/>
              <a:cs typeface="Poppins"/>
            </a:endParaRPr>
          </a:p>
          <a:p>
            <a:pPr marL="0" indent="0">
              <a:buNone/>
            </a:pPr>
            <a:endParaRPr lang="en-IE" sz="1800">
              <a:latin typeface="Poppins"/>
              <a:ea typeface="Calibri"/>
              <a:cs typeface="Calibri"/>
            </a:endParaRPr>
          </a:p>
          <a:p>
            <a:pPr marL="285750" indent="-285750"/>
            <a:r>
              <a:rPr lang="en-IE" sz="1800">
                <a:latin typeface="Poppins"/>
                <a:cs typeface="Calibri"/>
              </a:rPr>
              <a:t>In the Student Lounges, you can find:</a:t>
            </a:r>
            <a:endParaRPr lang="en-IE" sz="1800">
              <a:latin typeface="Poppins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IE" sz="1800">
                <a:latin typeface="Poppins"/>
                <a:cs typeface="Calibri"/>
              </a:rPr>
              <a:t>-A kettle for hot water</a:t>
            </a:r>
            <a:endParaRPr lang="en-IE" sz="1800">
              <a:latin typeface="Poppins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IE" sz="1800">
                <a:latin typeface="Poppins"/>
                <a:ea typeface="Calibri"/>
                <a:cs typeface="Calibri"/>
              </a:rPr>
              <a:t>-Drinking water</a:t>
            </a:r>
          </a:p>
          <a:p>
            <a:pPr marL="0" indent="0">
              <a:buNone/>
            </a:pPr>
            <a:r>
              <a:rPr lang="en-IE" sz="1800">
                <a:latin typeface="Poppins"/>
                <a:cs typeface="Calibri"/>
              </a:rPr>
              <a:t>-Microwaves</a:t>
            </a:r>
            <a:endParaRPr lang="en-IE" sz="1800">
              <a:latin typeface="Poppins"/>
              <a:ea typeface="Calibri"/>
              <a:cs typeface="Calibri"/>
            </a:endParaRPr>
          </a:p>
          <a:p>
            <a:pPr marL="0" indent="0">
              <a:buNone/>
            </a:pPr>
            <a:endParaRPr lang="en-IE" sz="1800">
              <a:latin typeface="Poppins"/>
              <a:ea typeface="Calibri"/>
              <a:cs typeface="Calibri"/>
            </a:endParaRPr>
          </a:p>
          <a:p>
            <a:pPr marL="285750" indent="-285750"/>
            <a:r>
              <a:rPr lang="en-IE" sz="1800">
                <a:latin typeface="Poppins"/>
                <a:cs typeface="Poppins"/>
              </a:rPr>
              <a:t>We do not supply cutlery, cups or glasses – you should bring your own </a:t>
            </a:r>
            <a:r>
              <a:rPr lang="en-IE" sz="1800" b="1">
                <a:latin typeface="Poppins"/>
                <a:cs typeface="Poppins"/>
              </a:rPr>
              <a:t>keep cup </a:t>
            </a:r>
            <a:r>
              <a:rPr lang="en-IE" sz="1800">
                <a:latin typeface="Poppins"/>
                <a:cs typeface="Poppins"/>
              </a:rPr>
              <a:t>or </a:t>
            </a:r>
            <a:r>
              <a:rPr lang="en-IE" sz="1800" b="1">
                <a:latin typeface="Poppins"/>
                <a:cs typeface="Poppins"/>
              </a:rPr>
              <a:t>water bottle</a:t>
            </a:r>
            <a:r>
              <a:rPr lang="en-IE" sz="1800">
                <a:latin typeface="Poppins"/>
                <a:cs typeface="Poppins"/>
              </a:rPr>
              <a:t>. Please keep lids on any tea/coffee cups. </a:t>
            </a:r>
            <a:endParaRPr lang="en-IE" sz="1800">
              <a:latin typeface="Poppins"/>
              <a:ea typeface="Calibri"/>
              <a:cs typeface="Poppins"/>
            </a:endParaRPr>
          </a:p>
          <a:p>
            <a:pPr marL="0" indent="0">
              <a:buNone/>
            </a:pPr>
            <a:endParaRPr lang="en-IE" sz="2000"/>
          </a:p>
          <a:p>
            <a:pPr marL="0" indent="0">
              <a:buNone/>
            </a:pPr>
            <a:endParaRPr lang="en-IE" sz="2000"/>
          </a:p>
        </p:txBody>
      </p:sp>
      <p:pic>
        <p:nvPicPr>
          <p:cNvPr id="10" name="Afbeelding 9" descr="Water bottle - Free food and restaurant icons">
            <a:extLst>
              <a:ext uri="{FF2B5EF4-FFF2-40B4-BE49-F238E27FC236}">
                <a16:creationId xmlns:a16="http://schemas.microsoft.com/office/drawing/2014/main" id="{7669A3CC-2328-86AB-966C-1C2EAFF4E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4" y="2843590"/>
            <a:ext cx="1182915" cy="1170820"/>
          </a:xfrm>
          <a:prstGeom prst="rect">
            <a:avLst/>
          </a:prstGeom>
        </p:spPr>
      </p:pic>
      <p:pic>
        <p:nvPicPr>
          <p:cNvPr id="7" name="Afbeelding 6" descr="Electric kettle - Free electronics icons">
            <a:extLst>
              <a:ext uri="{FF2B5EF4-FFF2-40B4-BE49-F238E27FC236}">
                <a16:creationId xmlns:a16="http://schemas.microsoft.com/office/drawing/2014/main" id="{76EF0AFA-7AF9-20C0-4DDF-89627996F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994" y="4159100"/>
            <a:ext cx="973811" cy="1012557"/>
          </a:xfrm>
          <a:prstGeom prst="rect">
            <a:avLst/>
          </a:prstGeom>
        </p:spPr>
      </p:pic>
      <p:pic>
        <p:nvPicPr>
          <p:cNvPr id="9" name="Afbeelding 8" descr="Afbeelding met tekst, schermopname, Rechthoek, ontwerp&#10;&#10;Automatisch gegenereerde beschrijving">
            <a:extLst>
              <a:ext uri="{FF2B5EF4-FFF2-40B4-BE49-F238E27FC236}">
                <a16:creationId xmlns:a16="http://schemas.microsoft.com/office/drawing/2014/main" id="{2855A00D-9715-C46B-D550-F227BDAD9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649" y="4000447"/>
            <a:ext cx="2505561" cy="14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99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380A-E3D0-EF97-7F2E-5818225A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61" y="0"/>
            <a:ext cx="6513359" cy="1325563"/>
          </a:xfrm>
        </p:spPr>
        <p:txBody>
          <a:bodyPr/>
          <a:lstStyle/>
          <a:p>
            <a:pPr algn="ctr"/>
            <a:r>
              <a:rPr lang="en-IE" b="1">
                <a:latin typeface="Poppins"/>
                <a:cs typeface="Poppins"/>
              </a:rPr>
              <a:t>Care of the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905E-CF70-CE4D-E23D-79F93336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47" y="955750"/>
            <a:ext cx="10515600" cy="35262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IE" sz="1800">
              <a:latin typeface="Poppins"/>
              <a:cs typeface="Poppins"/>
            </a:endParaRPr>
          </a:p>
          <a:p>
            <a:pPr marL="342900" indent="-342900"/>
            <a:r>
              <a:rPr lang="en-IE" sz="1800">
                <a:latin typeface="Poppins"/>
                <a:cs typeface="Poppins"/>
              </a:rPr>
              <a:t>Please wipe your feet on your way into the school.</a:t>
            </a:r>
            <a:endParaRPr lang="en-IE" sz="1800">
              <a:latin typeface="Poppins"/>
              <a:ea typeface="Calibri"/>
              <a:cs typeface="Poppins"/>
            </a:endParaRPr>
          </a:p>
          <a:p>
            <a:pPr marL="342900" indent="-342900"/>
            <a:r>
              <a:rPr lang="en-IE" sz="1800">
                <a:latin typeface="Poppins"/>
                <a:cs typeface="Poppins"/>
              </a:rPr>
              <a:t>Do not eat meals in the classroom. You can eat in the canteen or student lounges. </a:t>
            </a:r>
            <a:endParaRPr lang="en-IE" sz="1800">
              <a:latin typeface="Poppins"/>
              <a:ea typeface="Calibri"/>
              <a:cs typeface="Poppins"/>
            </a:endParaRPr>
          </a:p>
          <a:p>
            <a:pPr marL="342900" indent="-342900"/>
            <a:r>
              <a:rPr lang="en-IE" sz="1800">
                <a:latin typeface="Poppins"/>
                <a:cs typeface="Poppins"/>
              </a:rPr>
              <a:t>Please keep lids on drinks.</a:t>
            </a:r>
            <a:endParaRPr lang="en-IE" sz="1800">
              <a:latin typeface="Poppins"/>
              <a:ea typeface="Calibri"/>
              <a:cs typeface="Poppins"/>
            </a:endParaRPr>
          </a:p>
          <a:p>
            <a:pPr marL="342900" indent="-342900"/>
            <a:r>
              <a:rPr lang="en-IE" sz="1800">
                <a:latin typeface="Poppins"/>
                <a:cs typeface="Poppins"/>
              </a:rPr>
              <a:t>There is </a:t>
            </a:r>
            <a:r>
              <a:rPr lang="en-IE" sz="1800" b="1">
                <a:latin typeface="Poppins"/>
                <a:cs typeface="Poppins"/>
              </a:rPr>
              <a:t>no space for scooters or bicycles </a:t>
            </a:r>
            <a:r>
              <a:rPr lang="en-IE" sz="1800">
                <a:latin typeface="Poppins"/>
                <a:cs typeface="Poppins"/>
              </a:rPr>
              <a:t>inside the school.</a:t>
            </a:r>
            <a:r>
              <a:rPr lang="en-IE" sz="1800">
                <a:latin typeface="Poppins"/>
                <a:cs typeface="Calibri"/>
              </a:rPr>
              <a:t> </a:t>
            </a:r>
            <a:endParaRPr lang="en-IE" sz="1800">
              <a:latin typeface="Poppins"/>
              <a:ea typeface="Calibri"/>
              <a:cs typeface="Calibri"/>
            </a:endParaRPr>
          </a:p>
          <a:p>
            <a:pPr marL="342900" indent="-342900"/>
            <a:r>
              <a:rPr lang="en-IE" sz="1800">
                <a:latin typeface="Poppins"/>
                <a:cs typeface="Poppins"/>
              </a:rPr>
              <a:t>Toilets are not bins. Do not put garbage in the toilets – only toilet paper and human waste.</a:t>
            </a:r>
            <a:endParaRPr lang="en-IE" sz="1800">
              <a:latin typeface="Poppins"/>
              <a:ea typeface="Calibri"/>
              <a:cs typeface="Poppins"/>
            </a:endParaRPr>
          </a:p>
          <a:p>
            <a:pPr marL="342900" indent="-342900"/>
            <a:r>
              <a:rPr lang="en-IE" sz="1800">
                <a:latin typeface="Poppins"/>
                <a:cs typeface="Poppins"/>
              </a:rPr>
              <a:t>Do not put rubbish or toilet paper in the menstrual product bins. </a:t>
            </a:r>
            <a:endParaRPr lang="en-IE" sz="1800">
              <a:latin typeface="Poppins"/>
              <a:ea typeface="Calibri"/>
              <a:cs typeface="Poppins"/>
            </a:endParaRPr>
          </a:p>
        </p:txBody>
      </p:sp>
      <p:pic>
        <p:nvPicPr>
          <p:cNvPr id="4" name="Graphic 3" descr="Scooter met effen opvulling">
            <a:extLst>
              <a:ext uri="{FF2B5EF4-FFF2-40B4-BE49-F238E27FC236}">
                <a16:creationId xmlns:a16="http://schemas.microsoft.com/office/drawing/2014/main" id="{90398533-F9D7-DB31-6231-52DC9D2CF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5070" y="4078555"/>
            <a:ext cx="1475316" cy="1559983"/>
          </a:xfrm>
          <a:prstGeom prst="rect">
            <a:avLst/>
          </a:prstGeom>
        </p:spPr>
      </p:pic>
      <p:pic>
        <p:nvPicPr>
          <p:cNvPr id="6" name="Graphic 5" descr="Geen teken silhouet">
            <a:extLst>
              <a:ext uri="{FF2B5EF4-FFF2-40B4-BE49-F238E27FC236}">
                <a16:creationId xmlns:a16="http://schemas.microsoft.com/office/drawing/2014/main" id="{01BF1979-D046-02C4-741E-223B7A632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2371" y="3974027"/>
            <a:ext cx="2000568" cy="1864144"/>
          </a:xfrm>
          <a:prstGeom prst="rect">
            <a:avLst/>
          </a:prstGeom>
        </p:spPr>
      </p:pic>
      <p:pic>
        <p:nvPicPr>
          <p:cNvPr id="7" name="Graphic 6" descr="Cupcake met effen opvulling">
            <a:extLst>
              <a:ext uri="{FF2B5EF4-FFF2-40B4-BE49-F238E27FC236}">
                <a16:creationId xmlns:a16="http://schemas.microsoft.com/office/drawing/2014/main" id="{84AA4C8B-2FF4-2D99-C84F-9B9852D58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3762" y="4872305"/>
            <a:ext cx="1750483" cy="1591734"/>
          </a:xfrm>
          <a:prstGeom prst="rect">
            <a:avLst/>
          </a:prstGeom>
        </p:spPr>
      </p:pic>
      <p:pic>
        <p:nvPicPr>
          <p:cNvPr id="8" name="Graphic 7" descr="Geen teken silhouet">
            <a:extLst>
              <a:ext uri="{FF2B5EF4-FFF2-40B4-BE49-F238E27FC236}">
                <a16:creationId xmlns:a16="http://schemas.microsoft.com/office/drawing/2014/main" id="{6C427DCA-4A22-0150-28D1-A19DB335D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8646" y="4725443"/>
            <a:ext cx="2000568" cy="1885311"/>
          </a:xfrm>
          <a:prstGeom prst="rect">
            <a:avLst/>
          </a:prstGeom>
        </p:spPr>
      </p:pic>
      <p:pic>
        <p:nvPicPr>
          <p:cNvPr id="9" name="Afbeelding 8" descr="drink cup cute cartoon png file 9637566 PNG">
            <a:extLst>
              <a:ext uri="{FF2B5EF4-FFF2-40B4-BE49-F238E27FC236}">
                <a16:creationId xmlns:a16="http://schemas.microsoft.com/office/drawing/2014/main" id="{A0887307-02A0-5EE6-6066-2C05E67C54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4710" y="3877649"/>
            <a:ext cx="2007031" cy="1968285"/>
          </a:xfrm>
          <a:prstGeom prst="rect">
            <a:avLst/>
          </a:prstGeom>
        </p:spPr>
      </p:pic>
      <p:pic>
        <p:nvPicPr>
          <p:cNvPr id="13" name="Afbeelding 12" descr="Afbeelding met symbool, Graphics, cirkel, Lettertype&#10;&#10;Automatisch gegenereerde beschrijving">
            <a:extLst>
              <a:ext uri="{FF2B5EF4-FFF2-40B4-BE49-F238E27FC236}">
                <a16:creationId xmlns:a16="http://schemas.microsoft.com/office/drawing/2014/main" id="{BE2F7887-5E17-7D8A-418F-97DFC236DF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2476" y="4281888"/>
            <a:ext cx="1999741" cy="16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41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IE" b="1">
                <a:latin typeface="Poppins"/>
                <a:cs typeface="Calibri Light" panose="020F0302020204030204"/>
              </a:rPr>
              <a:t>Emergency procedure</a:t>
            </a:r>
            <a:endParaRPr lang="en-IE" b="1">
              <a:latin typeface="Poppins"/>
              <a:ea typeface="Calibri Light"/>
              <a:cs typeface="Calibri Light" panose="020F03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IE" sz="1800">
                <a:latin typeface="Poppins"/>
                <a:cs typeface="Calibri" panose="020F0502020204030204"/>
              </a:rPr>
              <a:t>Please sign in </a:t>
            </a:r>
            <a:r>
              <a:rPr lang="en-IE" sz="1800" b="1">
                <a:latin typeface="Poppins"/>
                <a:cs typeface="Calibri" panose="020F0502020204030204"/>
              </a:rPr>
              <a:t>every day </a:t>
            </a:r>
            <a:r>
              <a:rPr lang="en-IE" sz="1800">
                <a:latin typeface="Poppins"/>
                <a:cs typeface="Calibri" panose="020F0502020204030204"/>
              </a:rPr>
              <a:t>at Reception when you enter the school.</a:t>
            </a:r>
            <a:endParaRPr lang="nl-NL" sz="1800">
              <a:latin typeface="Poppins"/>
              <a:ea typeface="Calibri"/>
              <a:cs typeface="Calibri"/>
            </a:endParaRPr>
          </a:p>
          <a:p>
            <a:pPr marL="342900" indent="-342900"/>
            <a:r>
              <a:rPr lang="en-IE" sz="1800">
                <a:latin typeface="Poppins"/>
                <a:cs typeface="Calibri" panose="020F0502020204030204"/>
              </a:rPr>
              <a:t>Follow your teacher's instructions.</a:t>
            </a:r>
            <a:endParaRPr lang="en-IE" sz="1800">
              <a:latin typeface="Poppins"/>
              <a:ea typeface="Calibri"/>
              <a:cs typeface="Calibri" panose="020F0502020204030204"/>
            </a:endParaRPr>
          </a:p>
          <a:p>
            <a:pPr marL="342900" indent="-342900"/>
            <a:r>
              <a:rPr lang="en-IE" sz="1800">
                <a:latin typeface="Poppins"/>
                <a:cs typeface="Calibri" panose="020F0502020204030204"/>
              </a:rPr>
              <a:t>Exit the classroom calmly.</a:t>
            </a:r>
            <a:endParaRPr lang="en-IE" sz="1800">
              <a:latin typeface="Poppins"/>
              <a:ea typeface="Calibri"/>
              <a:cs typeface="Calibri" panose="020F0502020204030204"/>
            </a:endParaRPr>
          </a:p>
          <a:p>
            <a:pPr marL="342900" indent="-342900"/>
            <a:r>
              <a:rPr lang="en-IE" sz="1800">
                <a:latin typeface="Poppins"/>
                <a:cs typeface="Calibri" panose="020F0502020204030204"/>
              </a:rPr>
              <a:t>Leave your belongings where they are.</a:t>
            </a:r>
            <a:endParaRPr lang="en-IE" sz="1800">
              <a:latin typeface="Poppins"/>
              <a:ea typeface="Calibri"/>
              <a:cs typeface="Calibri" panose="020F0502020204030204"/>
            </a:endParaRPr>
          </a:p>
          <a:p>
            <a:pPr marL="342900" indent="-342900"/>
            <a:r>
              <a:rPr lang="en-IE" sz="1800">
                <a:latin typeface="Poppins"/>
                <a:cs typeface="Calibri" panose="020F0502020204030204"/>
              </a:rPr>
              <a:t>Exit the school and assemble </a:t>
            </a:r>
            <a:r>
              <a:rPr lang="en-IE" sz="1800" b="1">
                <a:latin typeface="Poppins"/>
                <a:cs typeface="Calibri" panose="020F0502020204030204"/>
              </a:rPr>
              <a:t>with your teacher, away from the door.</a:t>
            </a:r>
            <a:endParaRPr lang="en-IE" sz="1800" b="1">
              <a:latin typeface="Poppins"/>
              <a:ea typeface="Calibri"/>
              <a:cs typeface="Calibri" panose="020F0502020204030204"/>
            </a:endParaRPr>
          </a:p>
          <a:p>
            <a:pPr marL="342900" indent="-342900"/>
            <a:r>
              <a:rPr lang="en-IE" sz="1800">
                <a:latin typeface="Poppins"/>
                <a:cs typeface="Calibri" panose="020F0502020204030204"/>
              </a:rPr>
              <a:t>Wait until you have been checked and told to enter by a manager.</a:t>
            </a:r>
            <a:endParaRPr lang="en-IE" sz="1800">
              <a:latin typeface="Poppins"/>
              <a:ea typeface="Calibri"/>
              <a:cs typeface="Calibri" panose="020F0502020204030204"/>
            </a:endParaRPr>
          </a:p>
          <a:p>
            <a:endParaRPr lang="en-IE">
              <a:cs typeface="Calibri" panose="020F0502020204030204"/>
            </a:endParaRPr>
          </a:p>
          <a:p>
            <a:endParaRPr lang="en-IE">
              <a:cs typeface="Calibri" panose="020F0502020204030204"/>
            </a:endParaRPr>
          </a:p>
          <a:p>
            <a:endParaRPr lang="en-IE">
              <a:cs typeface="Calibri" panose="020F0502020204030204"/>
            </a:endParaRPr>
          </a:p>
        </p:txBody>
      </p:sp>
      <p:pic>
        <p:nvPicPr>
          <p:cNvPr id="5" name="Graphic 5" descr="Fire outlin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3960" y="1854624"/>
            <a:ext cx="1592893" cy="158245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ADA4A-A116-925C-DBBF-4D1C1AF1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latin typeface="Poppins"/>
                <a:cs typeface="Poppins"/>
              </a:rPr>
              <a:t>Who can help?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A4917-D957-C942-1E65-0F9B3CFF2D29}"/>
              </a:ext>
            </a:extLst>
          </p:cNvPr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latin typeface="Poppins"/>
              <a:cs typeface="Poppin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Poppins"/>
                <a:cs typeface="Poppins"/>
              </a:rPr>
              <a:t>Jonathan Duignan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Poppins"/>
                <a:cs typeface="Poppins"/>
              </a:rPr>
              <a:t>Academic Director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latin typeface="Poppins"/>
              <a:cs typeface="Poppin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Poppins"/>
                <a:cs typeface="Poppins"/>
              </a:rPr>
              <a:t>Bachelors Walk Reception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Poppins"/>
                <a:cs typeface="Poppins"/>
              </a:rPr>
              <a:t>jonathan.duignan@dublinci.com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latin typeface="Poppins"/>
              <a:cs typeface="Poppins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>
                <a:latin typeface="Poppins"/>
                <a:cs typeface="Poppins"/>
              </a:rPr>
              <a:t>Academic questions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>
                <a:latin typeface="Poppins"/>
                <a:cs typeface="Poppins"/>
              </a:rPr>
              <a:t>Learning tips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>
                <a:latin typeface="Poppins"/>
                <a:cs typeface="Poppins"/>
              </a:rPr>
              <a:t>Social </a:t>
            </a:r>
            <a:r>
              <a:rPr lang="en-US" err="1">
                <a:latin typeface="Poppins"/>
                <a:cs typeface="Poppins"/>
              </a:rPr>
              <a:t>programme</a:t>
            </a:r>
            <a:endParaRPr lang="en-US">
              <a:latin typeface="Poppins"/>
              <a:cs typeface="Poppins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>
                <a:latin typeface="Poppins"/>
                <a:cs typeface="Poppins"/>
              </a:rPr>
              <a:t>Study options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>
                <a:latin typeface="Poppins"/>
                <a:cs typeface="Poppins"/>
              </a:rPr>
              <a:t>CV writing 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>
                <a:latin typeface="Poppins"/>
                <a:cs typeface="Poppins"/>
              </a:rPr>
              <a:t>Higher Education options</a:t>
            </a:r>
          </a:p>
        </p:txBody>
      </p:sp>
      <p:pic>
        <p:nvPicPr>
          <p:cNvPr id="7" name="Picture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10AF7E99-87A1-D00F-46CA-9D45937CB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 r="64" b="1"/>
          <a:stretch/>
        </p:blipFill>
        <p:spPr>
          <a:xfrm>
            <a:off x="6354043" y="862898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40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ADA4A-A116-925C-DBBF-4D1C1AF1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859199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>
                <a:latin typeface="Poppins" panose="00000500000000000000" pitchFamily="2" charset="0"/>
                <a:cs typeface="Poppins" panose="00000500000000000000" pitchFamily="2" charset="0"/>
              </a:rPr>
              <a:t>Who can help</a:t>
            </a:r>
            <a:r>
              <a:rPr lang="en-US" sz="5400" b="1"/>
              <a:t>?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E9E2A7-12D4-9FEB-9037-3D26404BE6EC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Sara Barrett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School Manager</a:t>
            </a:r>
            <a:endParaRPr lang="en-US" sz="150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Abbey Street office</a:t>
            </a:r>
            <a:endParaRPr lang="en-US" sz="150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sara. barrett@dublinci.com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Academic questions</a:t>
            </a:r>
            <a:endParaRPr lang="en-US" sz="15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Changing levels, class, End of Cycle assessments</a:t>
            </a:r>
            <a:endParaRPr lang="en-US" sz="15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Problems or questions about your class or teacher</a:t>
            </a:r>
            <a:endParaRPr lang="en-US" sz="15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Wellbeing &amp; mental health support</a:t>
            </a:r>
            <a:endParaRPr lang="en-US" sz="15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Study / Higher Education options</a:t>
            </a:r>
            <a:endParaRPr lang="en-US" sz="15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Job application support (CVs, interviews)</a:t>
            </a:r>
            <a:endParaRPr lang="en-US" sz="1500"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255EF-DA0D-4D2C-3CB7-68D02132D3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5" b="30290"/>
          <a:stretch/>
        </p:blipFill>
        <p:spPr>
          <a:xfrm>
            <a:off x="7308333" y="1303789"/>
            <a:ext cx="4284199" cy="427125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3EBC7B-E871-1061-C154-A0306EB3038F}"/>
                  </a:ext>
                </a:extLst>
              </p14:cNvPr>
              <p14:cNvContentPartPr/>
              <p14:nvPr/>
            </p14:nvContentPartPr>
            <p14:xfrm>
              <a:off x="-1273341" y="3499184"/>
              <a:ext cx="10026" cy="10026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3EBC7B-E871-1061-C154-A0306EB303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275941" y="2496584"/>
                <a:ext cx="2005200" cy="20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36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ADA4A-A116-925C-DBBF-4D1C1AF1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latin typeface="Poppins"/>
                <a:cs typeface="Poppins"/>
              </a:rPr>
              <a:t>Who can help?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4DC3C-4BC6-2E24-9BFE-FC358EEBB3B2}"/>
              </a:ext>
            </a:extLst>
          </p:cNvPr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Poppins"/>
                <a:cs typeface="Poppins"/>
              </a:rPr>
              <a:t>Siobhán Smith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Poppins"/>
                <a:cs typeface="Poppins"/>
              </a:rPr>
              <a:t>Customer Service Manager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latin typeface="Poppins"/>
              <a:cs typeface="Poppin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Poppins"/>
                <a:cs typeface="Poppins"/>
              </a:rPr>
              <a:t>Bachelors Walk Reception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i="0">
                <a:latin typeface="Poppins"/>
                <a:cs typeface="Poppins"/>
              </a:rPr>
              <a:t>info@dublinci.com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i="0">
              <a:latin typeface="Poppins"/>
              <a:cs typeface="Poppin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Poppins"/>
                <a:cs typeface="Poppins"/>
              </a:rPr>
              <a:t>Renewal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Poppins"/>
                <a:cs typeface="Poppins"/>
              </a:rPr>
              <a:t>Bookings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Poppins"/>
                <a:cs typeface="Poppins"/>
              </a:rPr>
              <a:t>Payments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Poppins"/>
                <a:cs typeface="Poppins"/>
              </a:rPr>
              <a:t>Refunds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Poppins"/>
                <a:cs typeface="Poppins"/>
              </a:rPr>
              <a:t>Accommodation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Poppins"/>
                <a:cs typeface="Poppins"/>
              </a:rPr>
              <a:t>Medical insurance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i="0">
                <a:latin typeface="Poppins"/>
                <a:cs typeface="Poppins"/>
              </a:rPr>
              <a:t>Help with life in Dublin: seeing a doctor, looking for work, etc.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latin typeface="Poppins"/>
              <a:cs typeface="Poppi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1986B7-5F0D-B0BF-7110-46969F48D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75" r="2" b="23627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60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9C2D6-F372-49E7-1BAB-D92BA7138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BC6A-2728-AA44-11D1-35CD89AD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Poppins"/>
                <a:cs typeface="Poppins"/>
              </a:rPr>
              <a:t>Who can help?</a:t>
            </a:r>
          </a:p>
          <a:p>
            <a:endParaRPr lang="en-US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165C-CB29-B432-E41D-0E8344F56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Calibri"/>
                <a:cs typeface="Calibri"/>
              </a:rPr>
              <a:t>Carmen Teixeira</a:t>
            </a:r>
          </a:p>
          <a:p>
            <a:r>
              <a:rPr lang="en-US">
                <a:ea typeface="Calibri"/>
                <a:cs typeface="Calibri"/>
              </a:rPr>
              <a:t>Academic Administrator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Bachelor's Walk Reception</a:t>
            </a:r>
          </a:p>
          <a:p>
            <a:r>
              <a:rPr lang="en-US">
                <a:ea typeface="Calibri"/>
                <a:cs typeface="Calibri"/>
                <a:hlinkClick r:id="rId2"/>
              </a:rPr>
              <a:t>carmen.teixeira@dublinci.com</a:t>
            </a:r>
            <a:endParaRPr lang="en-US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  <a:p>
            <a:r>
              <a:rPr lang="en-US" sz="2400">
                <a:ea typeface="Calibri"/>
                <a:cs typeface="Calibri"/>
              </a:rPr>
              <a:t>Student Attendance</a:t>
            </a:r>
            <a:endParaRPr lang="en-US">
              <a:ea typeface="Calibri"/>
              <a:cs typeface="Calibri"/>
            </a:endParaRPr>
          </a:p>
          <a:p>
            <a:r>
              <a:rPr lang="en-US" sz="2400">
                <a:ea typeface="Calibri"/>
                <a:cs typeface="Calibri"/>
              </a:rPr>
              <a:t>General Queries/ Assistance</a:t>
            </a:r>
          </a:p>
          <a:p>
            <a:r>
              <a:rPr lang="en-IE" sz="2400">
                <a:ea typeface="Calibri"/>
                <a:cs typeface="Calibri"/>
              </a:rPr>
              <a:t>Requesting holidays</a:t>
            </a:r>
          </a:p>
          <a:p>
            <a:pPr lvl="0"/>
            <a:r>
              <a:rPr lang="en-IE" sz="2400">
                <a:ea typeface="Calibri"/>
                <a:cs typeface="Calibri"/>
              </a:rPr>
              <a:t>Paperwork: Leap card, GNIB letters, bank letters, change address, etc.</a:t>
            </a:r>
          </a:p>
          <a:p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5" name="Picture 4" descr="A person standing in front of a building&#10;&#10;AI-generated content may be incorrect.">
            <a:extLst>
              <a:ext uri="{FF2B5EF4-FFF2-40B4-BE49-F238E27FC236}">
                <a16:creationId xmlns:a16="http://schemas.microsoft.com/office/drawing/2014/main" id="{5FD4E423-D5F7-BB88-0BEE-99E88DD69C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25" t="15184" r="17576" b="14317"/>
          <a:stretch>
            <a:fillRect/>
          </a:stretch>
        </p:blipFill>
        <p:spPr>
          <a:xfrm>
            <a:off x="5887477" y="363407"/>
            <a:ext cx="5856050" cy="4776280"/>
          </a:xfrm>
          <a:prstGeom prst="ellipse">
            <a:avLst/>
          </a:prstGeom>
        </p:spPr>
      </p:pic>
      <p:sp>
        <p:nvSpPr>
          <p:cNvPr id="7" name="!!Oval">
            <a:extLst>
              <a:ext uri="{FF2B5EF4-FFF2-40B4-BE49-F238E27FC236}">
                <a16:creationId xmlns:a16="http://schemas.microsoft.com/office/drawing/2014/main" id="{FDB8E33E-2EE9-12BA-5658-7D1918E49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7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778A9-B27C-8658-4A94-B7B69BD306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3414" y="1107583"/>
            <a:ext cx="10054285" cy="52201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b="1"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Reception Services</a:t>
            </a:r>
          </a:p>
          <a:p>
            <a:r>
              <a:rPr lang="en-US">
                <a:ea typeface="Calibri"/>
                <a:cs typeface="Calibri"/>
              </a:rPr>
              <a:t>If you require a letter for any of the below, please come and see Carmen in the Bachelor's Walk reception, or email </a:t>
            </a:r>
            <a:r>
              <a:rPr lang="en-US">
                <a:ea typeface="Calibri"/>
                <a:cs typeface="Calibri"/>
                <a:hlinkClick r:id="rId2"/>
              </a:rPr>
              <a:t>reception@dublinci.com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Student Leap Card</a:t>
            </a:r>
          </a:p>
          <a:p>
            <a:r>
              <a:rPr lang="en-US">
                <a:ea typeface="Calibri"/>
                <a:cs typeface="Calibri"/>
              </a:rPr>
              <a:t>GNIB letter</a:t>
            </a:r>
          </a:p>
          <a:p>
            <a:r>
              <a:rPr lang="en-US">
                <a:ea typeface="Calibri"/>
                <a:cs typeface="Calibri"/>
              </a:rPr>
              <a:t>Medical Insurance (if you have enrolled via an agency, they are responsible for your medical insurance)</a:t>
            </a:r>
          </a:p>
          <a:p>
            <a:r>
              <a:rPr lang="en-US">
                <a:ea typeface="Calibri"/>
                <a:cs typeface="Calibri"/>
              </a:rPr>
              <a:t>Please note that your address must be up to date</a:t>
            </a:r>
          </a:p>
        </p:txBody>
      </p:sp>
    </p:spTree>
    <p:extLst>
      <p:ext uri="{BB962C8B-B14F-4D97-AF65-F5344CB8AC3E}">
        <p14:creationId xmlns:p14="http://schemas.microsoft.com/office/powerpoint/2010/main" val="9676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6BA05B-4C80-ECB3-C5B1-B5A192F609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861572"/>
              </p:ext>
            </p:extLst>
          </p:nvPr>
        </p:nvGraphicFramePr>
        <p:xfrm>
          <a:off x="708338" y="1571223"/>
          <a:ext cx="10766737" cy="3830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9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18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000" b="1" kern="1200">
                          <a:solidFill>
                            <a:schemeClr val="tx1"/>
                          </a:solidFill>
                          <a:latin typeface="Poppins"/>
                        </a:rPr>
                        <a:t>Average Duration</a:t>
                      </a:r>
                      <a:endParaRPr lang="en-IE" sz="2000" b="1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000" b="1" kern="1200">
                          <a:solidFill>
                            <a:schemeClr val="tx1"/>
                          </a:solidFill>
                          <a:latin typeface="Poppins"/>
                        </a:rPr>
                        <a:t>Level</a:t>
                      </a:r>
                      <a:endParaRPr lang="en-IE" sz="2000" b="1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IE" sz="2000" b="1" kern="1200">
                          <a:solidFill>
                            <a:schemeClr val="tx1"/>
                          </a:solidFill>
                          <a:latin typeface="Poppins"/>
                        </a:rPr>
                        <a:t>General/</a:t>
                      </a:r>
                      <a:endParaRPr lang="en-IE" sz="2000" b="1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  <a:p>
                      <a:pPr marL="0" lvl="0" algn="ctr" defTabSz="914400">
                        <a:buNone/>
                      </a:pPr>
                      <a:r>
                        <a:rPr lang="en-IE" sz="2000" b="1" kern="1200">
                          <a:solidFill>
                            <a:schemeClr val="tx1"/>
                          </a:solidFill>
                          <a:latin typeface="Poppins"/>
                        </a:rPr>
                        <a:t>Cambridge English</a:t>
                      </a:r>
                      <a:endParaRPr lang="en-IE" sz="2000" b="1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000" b="1" kern="1200">
                          <a:solidFill>
                            <a:schemeClr val="tx1"/>
                          </a:solidFill>
                          <a:latin typeface="Poppins"/>
                        </a:rPr>
                        <a:t>IELTS</a:t>
                      </a:r>
                    </a:p>
                    <a:p>
                      <a:pPr marL="0" algn="ctr" defTabSz="914400" rtl="0" eaLnBrk="1" latinLnBrk="0" hangingPunct="1"/>
                      <a:r>
                        <a:rPr lang="en-IE" sz="2000" b="1" kern="1200">
                          <a:solidFill>
                            <a:schemeClr val="tx1"/>
                          </a:solidFill>
                          <a:latin typeface="Poppins"/>
                        </a:rPr>
                        <a:t> Preparation</a:t>
                      </a:r>
                      <a:endParaRPr lang="en-IE" sz="2000" b="1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000" b="1" kern="1200">
                          <a:solidFill>
                            <a:schemeClr val="tx1"/>
                          </a:solidFill>
                          <a:latin typeface="Poppins"/>
                        </a:rPr>
                        <a:t>English for Business Communications</a:t>
                      </a:r>
                      <a:endParaRPr lang="en-IE" sz="2000" b="1" kern="1200">
                        <a:solidFill>
                          <a:schemeClr val="tx1"/>
                        </a:solidFill>
                        <a:latin typeface="Poppins"/>
                        <a:ea typeface="+mn-ea"/>
                        <a:cs typeface="+mn-cs"/>
                      </a:endParaRPr>
                    </a:p>
                  </a:txBody>
                  <a:tcPr marL="72281" marR="72281" marT="36141" marB="3614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Poppins"/>
                        </a:rPr>
                        <a:t>-</a:t>
                      </a:r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Proficiency</a:t>
                      </a: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C2</a:t>
                      </a: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C2</a:t>
                      </a:r>
                    </a:p>
                  </a:txBody>
                  <a:tcPr marL="72281" marR="72281" marT="36141" marB="3614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64">
                <a:tc>
                  <a:txBody>
                    <a:bodyPr/>
                    <a:lstStyle/>
                    <a:p>
                      <a:pPr algn="ctr"/>
                      <a:r>
                        <a:rPr kumimoji="0" lang="en-I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+mn-cs"/>
                        </a:rPr>
                        <a:t>480 hours</a:t>
                      </a:r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Advanced</a:t>
                      </a: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C1</a:t>
                      </a: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C1</a:t>
                      </a: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C1</a:t>
                      </a:r>
                    </a:p>
                  </a:txBody>
                  <a:tcPr marL="72281" marR="72281" marT="36141" marB="3614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64">
                <a:tc>
                  <a:txBody>
                    <a:bodyPr/>
                    <a:lstStyle/>
                    <a:p>
                      <a:pPr algn="ctr"/>
                      <a:r>
                        <a:rPr kumimoji="0" lang="en-I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+mn-cs"/>
                        </a:rPr>
                        <a:t>240 hours</a:t>
                      </a:r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Upper Intermediate</a:t>
                      </a: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B2</a:t>
                      </a: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B2</a:t>
                      </a:r>
                    </a:p>
                  </a:txBody>
                  <a:tcPr marL="72281" marR="72281" marT="36141" marB="36141"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226">
                <a:tc>
                  <a:txBody>
                    <a:bodyPr/>
                    <a:lstStyle/>
                    <a:p>
                      <a:pPr algn="ctr"/>
                      <a:r>
                        <a:rPr kumimoji="0" lang="en-I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+mn-cs"/>
                        </a:rPr>
                        <a:t>240 hours</a:t>
                      </a:r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Intermediate </a:t>
                      </a: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B1</a:t>
                      </a:r>
                    </a:p>
                  </a:txBody>
                  <a:tcPr marL="72281" marR="72281" marT="36141" marB="36141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464">
                <a:tc>
                  <a:txBody>
                    <a:bodyPr/>
                    <a:lstStyle/>
                    <a:p>
                      <a:pPr algn="ctr"/>
                      <a:r>
                        <a:rPr kumimoji="0" lang="en-I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+mn-cs"/>
                        </a:rPr>
                        <a:t>240 hours</a:t>
                      </a:r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Pre Intermediate</a:t>
                      </a: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A2</a:t>
                      </a:r>
                    </a:p>
                  </a:txBody>
                  <a:tcPr marL="72281" marR="72281" marT="36141" marB="36141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464"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 240 hours</a:t>
                      </a: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Elementary</a:t>
                      </a: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A1</a:t>
                      </a:r>
                    </a:p>
                  </a:txBody>
                  <a:tcPr marL="72281" marR="72281" marT="36141" marB="36141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46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Poppins"/>
                        </a:rPr>
                        <a:t>90 hours</a:t>
                      </a:r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tx1"/>
                          </a:solidFill>
                          <a:latin typeface="Poppins"/>
                        </a:rPr>
                        <a:t>Beginner</a:t>
                      </a:r>
                    </a:p>
                  </a:txBody>
                  <a:tcPr marL="72281" marR="72281" marT="36141" marB="361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Poppins"/>
                        </a:rPr>
                        <a:t>A0</a:t>
                      </a:r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E" sz="1600">
                        <a:solidFill>
                          <a:schemeClr val="tx1"/>
                        </a:solidFill>
                        <a:latin typeface="Poppins"/>
                      </a:endParaRPr>
                    </a:p>
                  </a:txBody>
                  <a:tcPr marL="72281" marR="72281" marT="36141" marB="3614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7784483-3309-2F94-F480-8BB03CB4EB8E}"/>
              </a:ext>
            </a:extLst>
          </p:cNvPr>
          <p:cNvSpPr txBox="1"/>
          <p:nvPr/>
        </p:nvSpPr>
        <p:spPr>
          <a:xfrm>
            <a:off x="1326524" y="470079"/>
            <a:ext cx="5763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Poppins" panose="00000500000000000000" pitchFamily="2" charset="0"/>
                <a:cs typeface="Poppins" panose="00000500000000000000" pitchFamily="2" charset="0"/>
              </a:rPr>
              <a:t>Course Options</a:t>
            </a:r>
          </a:p>
          <a:p>
            <a:endParaRPr lang="en-IE" sz="4400" b="1"/>
          </a:p>
        </p:txBody>
      </p:sp>
    </p:spTree>
    <p:extLst>
      <p:ext uri="{BB962C8B-B14F-4D97-AF65-F5344CB8AC3E}">
        <p14:creationId xmlns:p14="http://schemas.microsoft.com/office/powerpoint/2010/main" val="314065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A045-EB7E-93F4-6FC3-C897000D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Poppins"/>
                <a:cs typeface="Poppins"/>
              </a:rPr>
              <a:t>Course Timetables </a:t>
            </a:r>
            <a:endParaRPr lang="en-IE" b="1">
              <a:latin typeface="Poppins"/>
              <a:cs typeface="Poppi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E8C12-9015-7F57-86CB-F398CFDB0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30" y="1468877"/>
            <a:ext cx="10604770" cy="47080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/>
              <a:t>AM General English </a:t>
            </a:r>
          </a:p>
          <a:p>
            <a:pPr marL="0" indent="0">
              <a:buNone/>
            </a:pPr>
            <a:r>
              <a:rPr lang="en-US"/>
              <a:t>Mon to Fri 9.00- 12.15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PM General English </a:t>
            </a:r>
          </a:p>
          <a:p>
            <a:pPr marL="0" indent="0">
              <a:buNone/>
            </a:pPr>
            <a:r>
              <a:rPr lang="en-US"/>
              <a:t>Mon to Thu 13.00 to 17.00</a:t>
            </a:r>
          </a:p>
          <a:p>
            <a:endParaRPr lang="en-US"/>
          </a:p>
          <a:p>
            <a:pPr marL="0" indent="0">
              <a:buNone/>
            </a:pPr>
            <a:r>
              <a:rPr lang="en-US" b="1"/>
              <a:t>AM IELTS: </a:t>
            </a:r>
          </a:p>
          <a:p>
            <a:pPr marL="0" indent="0">
              <a:buNone/>
            </a:pPr>
            <a:r>
              <a:rPr lang="en-US"/>
              <a:t>Mon to Thu- 9.00 to 13.00</a:t>
            </a:r>
          </a:p>
          <a:p>
            <a:endParaRPr lang="en-US"/>
          </a:p>
          <a:p>
            <a:pPr marL="0" indent="0">
              <a:buNone/>
            </a:pPr>
            <a:r>
              <a:rPr lang="en-US" b="1"/>
              <a:t>AM English for Business Communications: </a:t>
            </a:r>
          </a:p>
          <a:p>
            <a:pPr marL="0" indent="0">
              <a:buNone/>
            </a:pPr>
            <a:r>
              <a:rPr lang="en-US"/>
              <a:t>Mon to Thu- 9.00 to 13.00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(Every class has two lessons and two teachers with  15-minute break)</a:t>
            </a:r>
          </a:p>
        </p:txBody>
      </p:sp>
    </p:spTree>
    <p:extLst>
      <p:ext uri="{BB962C8B-B14F-4D97-AF65-F5344CB8AC3E}">
        <p14:creationId xmlns:p14="http://schemas.microsoft.com/office/powerpoint/2010/main" val="149258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d933b5-08a8-46ad-813d-10051aefaa77">
      <Terms xmlns="http://schemas.microsoft.com/office/infopath/2007/PartnerControls"/>
    </lcf76f155ced4ddcb4097134ff3c332f>
    <SharedWithUsers xmlns="24cb10da-5564-4175-ae9d-2a7794186ecd">
      <UserInfo>
        <DisplayName>Nan Jiang</DisplayName>
        <AccountId>103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6763C8E65CE47A362F3B875364398" ma:contentTypeVersion="14" ma:contentTypeDescription="Create a new document." ma:contentTypeScope="" ma:versionID="3c15e3780fec0b7eec41d6b3fa8a301b">
  <xsd:schema xmlns:xsd="http://www.w3.org/2001/XMLSchema" xmlns:xs="http://www.w3.org/2001/XMLSchema" xmlns:p="http://schemas.microsoft.com/office/2006/metadata/properties" xmlns:ns2="7ed933b5-08a8-46ad-813d-10051aefaa77" xmlns:ns3="24cb10da-5564-4175-ae9d-2a7794186ecd" targetNamespace="http://schemas.microsoft.com/office/2006/metadata/properties" ma:root="true" ma:fieldsID="d8b1a0f4c2cf0c2cfc8b1ee75f058f9b" ns2:_="" ns3:_="">
    <xsd:import namespace="7ed933b5-08a8-46ad-813d-10051aefaa77"/>
    <xsd:import namespace="24cb10da-5564-4175-ae9d-2a7794186ec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933b5-08a8-46ad-813d-10051aefaa7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58f840c-6b82-4589-b749-bf11c2869a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b10da-5564-4175-ae9d-2a7794186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011D30-A190-4004-A2AA-CF1FF7A86F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34405A-22AC-4BB9-949A-F523494CF7C1}">
  <ds:schemaRefs>
    <ds:schemaRef ds:uri="7eca8724-d2d2-4a04-8518-21308b8e4a06"/>
    <ds:schemaRef ds:uri="895a8b4c-0fd9-429b-9887-5c61c33bbc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658A43-151F-4528-A964-760F3DF32E31}"/>
</file>

<file path=docMetadata/LabelInfo.xml><?xml version="1.0" encoding="utf-8"?>
<clbl:labelList xmlns:clbl="http://schemas.microsoft.com/office/2020/mipLabelMetadata">
  <clbl:label id="{3d5febda-c0dc-44b3-bb29-685c141e9a0d}" enabled="0" method="" siteId="{3d5febda-c0dc-44b3-bb29-685c141e9a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1603</Words>
  <Application>Microsoft Office PowerPoint</Application>
  <PresentationFormat>Widescreen</PresentationFormat>
  <Paragraphs>289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Poppins</vt:lpstr>
      <vt:lpstr>Office Theme</vt:lpstr>
      <vt:lpstr>1_Office Theme</vt:lpstr>
      <vt:lpstr>New Student Induction </vt:lpstr>
      <vt:lpstr>Overview</vt:lpstr>
      <vt:lpstr>Who can help?</vt:lpstr>
      <vt:lpstr>Who can help?</vt:lpstr>
      <vt:lpstr>Who can help?</vt:lpstr>
      <vt:lpstr>Who can help? </vt:lpstr>
      <vt:lpstr>PowerPoint Presentation</vt:lpstr>
      <vt:lpstr>PowerPoint Presentation</vt:lpstr>
      <vt:lpstr>Course Timetables </vt:lpstr>
      <vt:lpstr>Cycle 2</vt:lpstr>
      <vt:lpstr>How long does it take to change level?</vt:lpstr>
      <vt:lpstr>How do I change level?</vt:lpstr>
      <vt:lpstr>Homework and Study</vt:lpstr>
      <vt:lpstr>What can I expect from my teacher?</vt:lpstr>
      <vt:lpstr>What do my teacher and classmates expect from me?</vt:lpstr>
      <vt:lpstr>Coursebooks</vt:lpstr>
      <vt:lpstr>Punctuality</vt:lpstr>
      <vt:lpstr>Attendance</vt:lpstr>
      <vt:lpstr>Attendance</vt:lpstr>
      <vt:lpstr>Attendance Warnings</vt:lpstr>
      <vt:lpstr>Holidays</vt:lpstr>
      <vt:lpstr>End of Course exam</vt:lpstr>
      <vt:lpstr>34a Bachelors Walk D1</vt:lpstr>
      <vt:lpstr>73 Middle Abbey Street D1</vt:lpstr>
      <vt:lpstr>Facilities</vt:lpstr>
      <vt:lpstr>Care of the facilities</vt:lpstr>
      <vt:lpstr>Emergency procedure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Student Induction</dc:title>
  <dc:creator>Director of Studies, DCI</dc:creator>
  <cp:lastModifiedBy>Siobhan Smith</cp:lastModifiedBy>
  <cp:revision>2</cp:revision>
  <cp:lastPrinted>2022-07-01T13:06:13Z</cp:lastPrinted>
  <dcterms:created xsi:type="dcterms:W3CDTF">2022-05-24T08:32:34Z</dcterms:created>
  <dcterms:modified xsi:type="dcterms:W3CDTF">2026-03-24T16:06:07Z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0x010100E9D6763C8E65CE47A362F3B875364398</vt:lpwstr>
  </property>
  <property fmtid="{D5CDD505-2E9C-101B-9397-08002B2CF9AE}" pid="3" name="MediaServiceImageTags">
    <vt:lpwstr/>
  </property>
</Properties>
</file>